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rts/chart3.xml" ContentType="application/vnd.openxmlformats-officedocument.drawingml.chart+xml"/>
  <Override PartName="/ppt/notesSlides/notesSlide33.xml" ContentType="application/vnd.openxmlformats-officedocument.presentationml.notesSlide+xml"/>
  <Override PartName="/ppt/charts/chart4.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5.xml" ContentType="application/vnd.openxmlformats-officedocument.drawingml.chart+xml"/>
  <Override PartName="/ppt/notesSlides/notesSlide41.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54"/>
  </p:notesMasterIdLst>
  <p:handoutMasterIdLst>
    <p:handoutMasterId r:id="rId55"/>
  </p:handoutMasterIdLst>
  <p:sldIdLst>
    <p:sldId id="274" r:id="rId2"/>
    <p:sldId id="586" r:id="rId3"/>
    <p:sldId id="649" r:id="rId4"/>
    <p:sldId id="545" r:id="rId5"/>
    <p:sldId id="529" r:id="rId6"/>
    <p:sldId id="611" r:id="rId7"/>
    <p:sldId id="627" r:id="rId8"/>
    <p:sldId id="612" r:id="rId9"/>
    <p:sldId id="592" r:id="rId10"/>
    <p:sldId id="650" r:id="rId11"/>
    <p:sldId id="633" r:id="rId12"/>
    <p:sldId id="605" r:id="rId13"/>
    <p:sldId id="606" r:id="rId14"/>
    <p:sldId id="607" r:id="rId15"/>
    <p:sldId id="634" r:id="rId16"/>
    <p:sldId id="591" r:id="rId17"/>
    <p:sldId id="602" r:id="rId18"/>
    <p:sldId id="640" r:id="rId19"/>
    <p:sldId id="646" r:id="rId20"/>
    <p:sldId id="616" r:id="rId21"/>
    <p:sldId id="539" r:id="rId22"/>
    <p:sldId id="599" r:id="rId23"/>
    <p:sldId id="581" r:id="rId24"/>
    <p:sldId id="654" r:id="rId25"/>
    <p:sldId id="615" r:id="rId26"/>
    <p:sldId id="651" r:id="rId27"/>
    <p:sldId id="632" r:id="rId28"/>
    <p:sldId id="617" r:id="rId29"/>
    <p:sldId id="652" r:id="rId30"/>
    <p:sldId id="542" r:id="rId31"/>
    <p:sldId id="655" r:id="rId32"/>
    <p:sldId id="544" r:id="rId33"/>
    <p:sldId id="603" r:id="rId34"/>
    <p:sldId id="562" r:id="rId35"/>
    <p:sldId id="566" r:id="rId36"/>
    <p:sldId id="653" r:id="rId37"/>
    <p:sldId id="644" r:id="rId38"/>
    <p:sldId id="656" r:id="rId39"/>
    <p:sldId id="553" r:id="rId40"/>
    <p:sldId id="657" r:id="rId41"/>
    <p:sldId id="658" r:id="rId42"/>
    <p:sldId id="659" r:id="rId43"/>
    <p:sldId id="554" r:id="rId44"/>
    <p:sldId id="642" r:id="rId45"/>
    <p:sldId id="567" r:id="rId46"/>
    <p:sldId id="555" r:id="rId47"/>
    <p:sldId id="557" r:id="rId48"/>
    <p:sldId id="641" r:id="rId49"/>
    <p:sldId id="576" r:id="rId50"/>
    <p:sldId id="556" r:id="rId51"/>
    <p:sldId id="660" r:id="rId52"/>
    <p:sldId id="661" r:id="rId53"/>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28164"/>
    <a:srgbClr val="F27A33"/>
    <a:srgbClr val="5A97D1"/>
    <a:srgbClr val="0066FF"/>
    <a:srgbClr val="FFCC00"/>
    <a:srgbClr val="CDE89C"/>
    <a:srgbClr val="FF0000"/>
    <a:srgbClr val="699FD2"/>
    <a:srgbClr val="FF7C8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72" autoAdjust="0"/>
    <p:restoredTop sz="95122" autoAdjust="0"/>
  </p:normalViewPr>
  <p:slideViewPr>
    <p:cSldViewPr showGuides="1">
      <p:cViewPr varScale="1">
        <p:scale>
          <a:sx n="99" d="100"/>
          <a:sy n="99" d="100"/>
        </p:scale>
        <p:origin x="-1912" y="-1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5" d="100"/>
          <a:sy n="95" d="100"/>
        </p:scale>
        <p:origin x="1002"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notesMaster" Target="notesMasters/notesMaster1.xml"/><Relationship Id="rId55" Type="http://schemas.openxmlformats.org/officeDocument/2006/relationships/handoutMaster" Target="handoutMasters/handoutMaster1.xml"/><Relationship Id="rId56" Type="http://schemas.openxmlformats.org/officeDocument/2006/relationships/printerSettings" Target="printerSettings/printerSettings1.bin"/><Relationship Id="rId57" Type="http://schemas.openxmlformats.org/officeDocument/2006/relationships/presProps" Target="presProps.xml"/><Relationship Id="rId58" Type="http://schemas.openxmlformats.org/officeDocument/2006/relationships/viewProps" Target="viewProps.xml"/><Relationship Id="rId59" Type="http://schemas.openxmlformats.org/officeDocument/2006/relationships/theme" Target="theme/theme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ZmILe\Dropbox\HiRD\Slides\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perf!$B$5</c:f>
              <c:strCache>
                <c:ptCount val="1"/>
                <c:pt idx="0">
                  <c:v>Ring 64-bit</c:v>
                </c:pt>
              </c:strCache>
            </c:strRef>
          </c:tx>
          <c:spPr>
            <a:solidFill>
              <a:srgbClr val="FF0000"/>
            </a:solidFill>
          </c:spPr>
          <c:invertIfNegative val="0"/>
          <c:cat>
            <c:strRef>
              <c:f>perf!$A$6:$A$7</c:f>
              <c:strCache>
                <c:ptCount val="2"/>
                <c:pt idx="0">
                  <c:v>4x4</c:v>
                </c:pt>
                <c:pt idx="1">
                  <c:v>8x8</c:v>
                </c:pt>
              </c:strCache>
            </c:strRef>
          </c:cat>
          <c:val>
            <c:numRef>
              <c:f>perf!$B$6:$B$7</c:f>
              <c:numCache>
                <c:formatCode>General</c:formatCode>
                <c:ptCount val="2"/>
                <c:pt idx="0">
                  <c:v>0.904042418500003</c:v>
                </c:pt>
                <c:pt idx="1">
                  <c:v>0.638975727700002</c:v>
                </c:pt>
              </c:numCache>
            </c:numRef>
          </c:val>
        </c:ser>
        <c:ser>
          <c:idx val="1"/>
          <c:order val="1"/>
          <c:tx>
            <c:strRef>
              <c:f>perf!$C$5</c:f>
              <c:strCache>
                <c:ptCount val="1"/>
                <c:pt idx="0">
                  <c:v>Ring 128-bit</c:v>
                </c:pt>
              </c:strCache>
            </c:strRef>
          </c:tx>
          <c:spPr>
            <a:solidFill>
              <a:srgbClr val="FFC000"/>
            </a:solidFill>
          </c:spPr>
          <c:invertIfNegative val="0"/>
          <c:cat>
            <c:strRef>
              <c:f>perf!$A$6:$A$7</c:f>
              <c:strCache>
                <c:ptCount val="2"/>
                <c:pt idx="0">
                  <c:v>4x4</c:v>
                </c:pt>
                <c:pt idx="1">
                  <c:v>8x8</c:v>
                </c:pt>
              </c:strCache>
            </c:strRef>
          </c:cat>
          <c:val>
            <c:numRef>
              <c:f>perf!$C$6:$C$7</c:f>
              <c:numCache>
                <c:formatCode>General</c:formatCode>
                <c:ptCount val="2"/>
                <c:pt idx="0">
                  <c:v>1.001103337799993</c:v>
                </c:pt>
                <c:pt idx="1">
                  <c:v>0.7524691768</c:v>
                </c:pt>
              </c:numCache>
            </c:numRef>
          </c:val>
        </c:ser>
        <c:ser>
          <c:idx val="2"/>
          <c:order val="2"/>
          <c:tx>
            <c:strRef>
              <c:f>perf!$D$5</c:f>
              <c:strCache>
                <c:ptCount val="1"/>
                <c:pt idx="0">
                  <c:v>Ring 256-bit</c:v>
                </c:pt>
              </c:strCache>
            </c:strRef>
          </c:tx>
          <c:spPr>
            <a:solidFill>
              <a:srgbClr val="00B050"/>
            </a:solidFill>
          </c:spPr>
          <c:invertIfNegative val="0"/>
          <c:cat>
            <c:strRef>
              <c:f>perf!$A$6:$A$7</c:f>
              <c:strCache>
                <c:ptCount val="2"/>
                <c:pt idx="0">
                  <c:v>4x4</c:v>
                </c:pt>
                <c:pt idx="1">
                  <c:v>8x8</c:v>
                </c:pt>
              </c:strCache>
            </c:strRef>
          </c:cat>
          <c:val>
            <c:numRef>
              <c:f>perf!$D$6:$D$7</c:f>
              <c:numCache>
                <c:formatCode>General</c:formatCode>
                <c:ptCount val="2"/>
                <c:pt idx="0">
                  <c:v>1.053744977</c:v>
                </c:pt>
                <c:pt idx="1">
                  <c:v>0.8707057497</c:v>
                </c:pt>
              </c:numCache>
            </c:numRef>
          </c:val>
        </c:ser>
        <c:ser>
          <c:idx val="3"/>
          <c:order val="3"/>
          <c:tx>
            <c:strRef>
              <c:f>perf!$E$5</c:f>
              <c:strCache>
                <c:ptCount val="1"/>
                <c:pt idx="0">
                  <c:v>Hring</c:v>
                </c:pt>
              </c:strCache>
            </c:strRef>
          </c:tx>
          <c:spPr>
            <a:solidFill>
              <a:srgbClr val="00B0F0"/>
            </a:solidFill>
          </c:spPr>
          <c:invertIfNegative val="0"/>
          <c:cat>
            <c:strRef>
              <c:f>perf!$A$6:$A$7</c:f>
              <c:strCache>
                <c:ptCount val="2"/>
                <c:pt idx="0">
                  <c:v>4x4</c:v>
                </c:pt>
                <c:pt idx="1">
                  <c:v>8x8</c:v>
                </c:pt>
              </c:strCache>
            </c:strRef>
          </c:cat>
          <c:val>
            <c:numRef>
              <c:f>perf!$E$6:$E$7</c:f>
              <c:numCache>
                <c:formatCode>General</c:formatCode>
                <c:ptCount val="2"/>
                <c:pt idx="0">
                  <c:v>1.0</c:v>
                </c:pt>
                <c:pt idx="1">
                  <c:v>1.0</c:v>
                </c:pt>
              </c:numCache>
            </c:numRef>
          </c:val>
        </c:ser>
        <c:dLbls>
          <c:showLegendKey val="0"/>
          <c:showVal val="0"/>
          <c:showCatName val="0"/>
          <c:showSerName val="0"/>
          <c:showPercent val="0"/>
          <c:showBubbleSize val="0"/>
        </c:dLbls>
        <c:gapWidth val="150"/>
        <c:axId val="2022526792"/>
        <c:axId val="1576950936"/>
      </c:barChart>
      <c:catAx>
        <c:axId val="2022526792"/>
        <c:scaling>
          <c:orientation val="minMax"/>
        </c:scaling>
        <c:delete val="0"/>
        <c:axPos val="b"/>
        <c:title>
          <c:tx>
            <c:rich>
              <a:bodyPr/>
              <a:lstStyle/>
              <a:p>
                <a:pPr>
                  <a:defRPr sz="3000"/>
                </a:pPr>
                <a:r>
                  <a:rPr lang="en-US" sz="3000"/>
                  <a:t>Network Size</a:t>
                </a:r>
              </a:p>
            </c:rich>
          </c:tx>
          <c:layout/>
          <c:overlay val="0"/>
        </c:title>
        <c:majorTickMark val="out"/>
        <c:minorTickMark val="none"/>
        <c:tickLblPos val="nextTo"/>
        <c:txPr>
          <a:bodyPr/>
          <a:lstStyle/>
          <a:p>
            <a:pPr>
              <a:defRPr sz="2800"/>
            </a:pPr>
            <a:endParaRPr lang="en-US"/>
          </a:p>
        </c:txPr>
        <c:crossAx val="1576950936"/>
        <c:crosses val="autoZero"/>
        <c:auto val="1"/>
        <c:lblAlgn val="ctr"/>
        <c:lblOffset val="100"/>
        <c:noMultiLvlLbl val="0"/>
      </c:catAx>
      <c:valAx>
        <c:axId val="1576950936"/>
        <c:scaling>
          <c:orientation val="minMax"/>
        </c:scaling>
        <c:delete val="0"/>
        <c:axPos val="l"/>
        <c:majorGridlines/>
        <c:title>
          <c:tx>
            <c:rich>
              <a:bodyPr rot="-5400000" vert="horz"/>
              <a:lstStyle/>
              <a:p>
                <a:pPr>
                  <a:defRPr sz="3000"/>
                </a:pPr>
                <a:r>
                  <a:rPr lang="en-US" sz="2600" dirty="0" smtClean="0"/>
                  <a:t>Normalized</a:t>
                </a:r>
              </a:p>
              <a:p>
                <a:pPr>
                  <a:defRPr sz="3000"/>
                </a:pPr>
                <a:r>
                  <a:rPr lang="en-US" sz="2600" dirty="0" smtClean="0"/>
                  <a:t> System Performance</a:t>
                </a:r>
                <a:endParaRPr lang="en-US" sz="2600" dirty="0"/>
              </a:p>
            </c:rich>
          </c:tx>
          <c:layout/>
          <c:overlay val="0"/>
        </c:title>
        <c:numFmt formatCode="General" sourceLinked="1"/>
        <c:majorTickMark val="out"/>
        <c:minorTickMark val="none"/>
        <c:tickLblPos val="nextTo"/>
        <c:txPr>
          <a:bodyPr/>
          <a:lstStyle/>
          <a:p>
            <a:pPr>
              <a:defRPr sz="2000"/>
            </a:pPr>
            <a:endParaRPr lang="en-US"/>
          </a:p>
        </c:txPr>
        <c:crossAx val="2022526792"/>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Power!$B$14</c:f>
              <c:strCache>
                <c:ptCount val="1"/>
                <c:pt idx="0">
                  <c:v>Ring 64-bit</c:v>
                </c:pt>
              </c:strCache>
            </c:strRef>
          </c:tx>
          <c:spPr>
            <a:solidFill>
              <a:srgbClr val="FF0000"/>
            </a:solidFill>
          </c:spPr>
          <c:invertIfNegative val="0"/>
          <c:cat>
            <c:strRef>
              <c:f>Power!$A$15:$A$16</c:f>
              <c:strCache>
                <c:ptCount val="2"/>
                <c:pt idx="0">
                  <c:v>4x4</c:v>
                </c:pt>
                <c:pt idx="1">
                  <c:v>8x8</c:v>
                </c:pt>
              </c:strCache>
            </c:strRef>
          </c:cat>
          <c:val>
            <c:numRef>
              <c:f>Power!$B$15:$B$16</c:f>
              <c:numCache>
                <c:formatCode>General</c:formatCode>
                <c:ptCount val="2"/>
                <c:pt idx="0">
                  <c:v>0.870253449009626</c:v>
                </c:pt>
                <c:pt idx="1">
                  <c:v>0.743039411270696</c:v>
                </c:pt>
              </c:numCache>
            </c:numRef>
          </c:val>
        </c:ser>
        <c:ser>
          <c:idx val="1"/>
          <c:order val="1"/>
          <c:tx>
            <c:strRef>
              <c:f>Power!$C$14</c:f>
              <c:strCache>
                <c:ptCount val="1"/>
                <c:pt idx="0">
                  <c:v>Ring 128-bit</c:v>
                </c:pt>
              </c:strCache>
            </c:strRef>
          </c:tx>
          <c:spPr>
            <a:solidFill>
              <a:srgbClr val="FFC000"/>
            </a:solidFill>
          </c:spPr>
          <c:invertIfNegative val="0"/>
          <c:cat>
            <c:strRef>
              <c:f>Power!$A$15:$A$16</c:f>
              <c:strCache>
                <c:ptCount val="2"/>
                <c:pt idx="0">
                  <c:v>4x4</c:v>
                </c:pt>
                <c:pt idx="1">
                  <c:v>8x8</c:v>
                </c:pt>
              </c:strCache>
            </c:strRef>
          </c:cat>
          <c:val>
            <c:numRef>
              <c:f>Power!$C$15:$C$16</c:f>
              <c:numCache>
                <c:formatCode>General</c:formatCode>
                <c:ptCount val="2"/>
                <c:pt idx="0">
                  <c:v>0.948295456945304</c:v>
                </c:pt>
                <c:pt idx="1">
                  <c:v>0.930446165423614</c:v>
                </c:pt>
              </c:numCache>
            </c:numRef>
          </c:val>
        </c:ser>
        <c:ser>
          <c:idx val="2"/>
          <c:order val="2"/>
          <c:tx>
            <c:strRef>
              <c:f>Power!$D$14</c:f>
              <c:strCache>
                <c:ptCount val="1"/>
                <c:pt idx="0">
                  <c:v>Ring 256-bit</c:v>
                </c:pt>
              </c:strCache>
            </c:strRef>
          </c:tx>
          <c:spPr>
            <a:solidFill>
              <a:srgbClr val="00B050"/>
            </a:solidFill>
          </c:spPr>
          <c:invertIfNegative val="0"/>
          <c:cat>
            <c:strRef>
              <c:f>Power!$A$15:$A$16</c:f>
              <c:strCache>
                <c:ptCount val="2"/>
                <c:pt idx="0">
                  <c:v>4x4</c:v>
                </c:pt>
                <c:pt idx="1">
                  <c:v>8x8</c:v>
                </c:pt>
              </c:strCache>
            </c:strRef>
          </c:cat>
          <c:val>
            <c:numRef>
              <c:f>Power!$D$15:$D$16</c:f>
              <c:numCache>
                <c:formatCode>General</c:formatCode>
                <c:ptCount val="2"/>
                <c:pt idx="0">
                  <c:v>1.054223390414575</c:v>
                </c:pt>
                <c:pt idx="1">
                  <c:v>1.21033298991185</c:v>
                </c:pt>
              </c:numCache>
            </c:numRef>
          </c:val>
        </c:ser>
        <c:ser>
          <c:idx val="3"/>
          <c:order val="3"/>
          <c:tx>
            <c:strRef>
              <c:f>Power!$E$14</c:f>
              <c:strCache>
                <c:ptCount val="1"/>
                <c:pt idx="0">
                  <c:v>Hring</c:v>
                </c:pt>
              </c:strCache>
            </c:strRef>
          </c:tx>
          <c:spPr>
            <a:solidFill>
              <a:srgbClr val="00B0F0"/>
            </a:solidFill>
          </c:spPr>
          <c:invertIfNegative val="0"/>
          <c:cat>
            <c:strRef>
              <c:f>Power!$A$15:$A$16</c:f>
              <c:strCache>
                <c:ptCount val="2"/>
                <c:pt idx="0">
                  <c:v>4x4</c:v>
                </c:pt>
                <c:pt idx="1">
                  <c:v>8x8</c:v>
                </c:pt>
              </c:strCache>
            </c:strRef>
          </c:cat>
          <c:val>
            <c:numRef>
              <c:f>Power!$E$15:$E$16</c:f>
              <c:numCache>
                <c:formatCode>General</c:formatCode>
                <c:ptCount val="2"/>
                <c:pt idx="0">
                  <c:v>1.0</c:v>
                </c:pt>
                <c:pt idx="1">
                  <c:v>1.0</c:v>
                </c:pt>
              </c:numCache>
            </c:numRef>
          </c:val>
        </c:ser>
        <c:dLbls>
          <c:showLegendKey val="0"/>
          <c:showVal val="0"/>
          <c:showCatName val="0"/>
          <c:showSerName val="0"/>
          <c:showPercent val="0"/>
          <c:showBubbleSize val="0"/>
        </c:dLbls>
        <c:gapWidth val="150"/>
        <c:axId val="2106298856"/>
        <c:axId val="2106290104"/>
      </c:barChart>
      <c:catAx>
        <c:axId val="2106298856"/>
        <c:scaling>
          <c:orientation val="minMax"/>
        </c:scaling>
        <c:delete val="0"/>
        <c:axPos val="b"/>
        <c:title>
          <c:tx>
            <c:rich>
              <a:bodyPr/>
              <a:lstStyle/>
              <a:p>
                <a:pPr>
                  <a:defRPr sz="3000"/>
                </a:pPr>
                <a:r>
                  <a:rPr lang="en-US" sz="3000"/>
                  <a:t>Network Size</a:t>
                </a:r>
              </a:p>
            </c:rich>
          </c:tx>
          <c:layout/>
          <c:overlay val="0"/>
        </c:title>
        <c:majorTickMark val="out"/>
        <c:minorTickMark val="none"/>
        <c:tickLblPos val="nextTo"/>
        <c:txPr>
          <a:bodyPr/>
          <a:lstStyle/>
          <a:p>
            <a:pPr>
              <a:defRPr sz="2800"/>
            </a:pPr>
            <a:endParaRPr lang="en-US"/>
          </a:p>
        </c:txPr>
        <c:crossAx val="2106290104"/>
        <c:crosses val="autoZero"/>
        <c:auto val="1"/>
        <c:lblAlgn val="ctr"/>
        <c:lblOffset val="100"/>
        <c:noMultiLvlLbl val="0"/>
      </c:catAx>
      <c:valAx>
        <c:axId val="2106290104"/>
        <c:scaling>
          <c:orientation val="minMax"/>
        </c:scaling>
        <c:delete val="0"/>
        <c:axPos val="l"/>
        <c:majorGridlines/>
        <c:title>
          <c:tx>
            <c:rich>
              <a:bodyPr rot="-5400000" vert="horz"/>
              <a:lstStyle/>
              <a:p>
                <a:pPr>
                  <a:defRPr sz="2800"/>
                </a:pPr>
                <a:r>
                  <a:rPr lang="en-US" sz="2600" dirty="0" smtClean="0"/>
                  <a:t>Normalized</a:t>
                </a:r>
              </a:p>
              <a:p>
                <a:pPr>
                  <a:defRPr sz="2800"/>
                </a:pPr>
                <a:r>
                  <a:rPr lang="en-US" sz="2600" dirty="0" smtClean="0"/>
                  <a:t> Network Power</a:t>
                </a:r>
                <a:endParaRPr lang="en-US" sz="2600" dirty="0"/>
              </a:p>
            </c:rich>
          </c:tx>
          <c:layout/>
          <c:overlay val="0"/>
        </c:title>
        <c:numFmt formatCode="General" sourceLinked="1"/>
        <c:majorTickMark val="out"/>
        <c:minorTickMark val="none"/>
        <c:tickLblPos val="nextTo"/>
        <c:txPr>
          <a:bodyPr/>
          <a:lstStyle/>
          <a:p>
            <a:pPr>
              <a:defRPr sz="2000"/>
            </a:pPr>
            <a:endParaRPr lang="en-US"/>
          </a:p>
        </c:txPr>
        <c:crossAx val="2106298856"/>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perf!$B$5</c:f>
              <c:strCache>
                <c:ptCount val="1"/>
                <c:pt idx="0">
                  <c:v>Ring 64-bit</c:v>
                </c:pt>
              </c:strCache>
            </c:strRef>
          </c:tx>
          <c:spPr>
            <a:solidFill>
              <a:srgbClr val="FF0000"/>
            </a:solidFill>
          </c:spPr>
          <c:invertIfNegative val="0"/>
          <c:cat>
            <c:strRef>
              <c:f>perf!$A$6:$A$7</c:f>
              <c:strCache>
                <c:ptCount val="2"/>
                <c:pt idx="0">
                  <c:v>4x4</c:v>
                </c:pt>
                <c:pt idx="1">
                  <c:v>8x8</c:v>
                </c:pt>
              </c:strCache>
            </c:strRef>
          </c:cat>
          <c:val>
            <c:numRef>
              <c:f>perf!$B$6:$B$7</c:f>
              <c:numCache>
                <c:formatCode>General</c:formatCode>
                <c:ptCount val="2"/>
                <c:pt idx="0">
                  <c:v>0.904042418500002</c:v>
                </c:pt>
                <c:pt idx="1">
                  <c:v>0.638975727700002</c:v>
                </c:pt>
              </c:numCache>
            </c:numRef>
          </c:val>
        </c:ser>
        <c:ser>
          <c:idx val="1"/>
          <c:order val="1"/>
          <c:tx>
            <c:strRef>
              <c:f>perf!$C$5</c:f>
              <c:strCache>
                <c:ptCount val="1"/>
                <c:pt idx="0">
                  <c:v>Ring 128-bit</c:v>
                </c:pt>
              </c:strCache>
            </c:strRef>
          </c:tx>
          <c:spPr>
            <a:solidFill>
              <a:srgbClr val="FFC000"/>
            </a:solidFill>
          </c:spPr>
          <c:invertIfNegative val="0"/>
          <c:cat>
            <c:strRef>
              <c:f>perf!$A$6:$A$7</c:f>
              <c:strCache>
                <c:ptCount val="2"/>
                <c:pt idx="0">
                  <c:v>4x4</c:v>
                </c:pt>
                <c:pt idx="1">
                  <c:v>8x8</c:v>
                </c:pt>
              </c:strCache>
            </c:strRef>
          </c:cat>
          <c:val>
            <c:numRef>
              <c:f>perf!$C$6:$C$7</c:f>
              <c:numCache>
                <c:formatCode>General</c:formatCode>
                <c:ptCount val="2"/>
                <c:pt idx="0">
                  <c:v>1.001103337799994</c:v>
                </c:pt>
                <c:pt idx="1">
                  <c:v>0.7524691768</c:v>
                </c:pt>
              </c:numCache>
            </c:numRef>
          </c:val>
        </c:ser>
        <c:ser>
          <c:idx val="2"/>
          <c:order val="2"/>
          <c:tx>
            <c:strRef>
              <c:f>perf!$D$5</c:f>
              <c:strCache>
                <c:ptCount val="1"/>
                <c:pt idx="0">
                  <c:v>Ring 256-bit</c:v>
                </c:pt>
              </c:strCache>
            </c:strRef>
          </c:tx>
          <c:spPr>
            <a:solidFill>
              <a:srgbClr val="00B050"/>
            </a:solidFill>
          </c:spPr>
          <c:invertIfNegative val="0"/>
          <c:cat>
            <c:strRef>
              <c:f>perf!$A$6:$A$7</c:f>
              <c:strCache>
                <c:ptCount val="2"/>
                <c:pt idx="0">
                  <c:v>4x4</c:v>
                </c:pt>
                <c:pt idx="1">
                  <c:v>8x8</c:v>
                </c:pt>
              </c:strCache>
            </c:strRef>
          </c:cat>
          <c:val>
            <c:numRef>
              <c:f>perf!$D$6:$D$7</c:f>
              <c:numCache>
                <c:formatCode>General</c:formatCode>
                <c:ptCount val="2"/>
                <c:pt idx="0">
                  <c:v>1.053744977</c:v>
                </c:pt>
                <c:pt idx="1">
                  <c:v>0.8707057497</c:v>
                </c:pt>
              </c:numCache>
            </c:numRef>
          </c:val>
        </c:ser>
        <c:ser>
          <c:idx val="3"/>
          <c:order val="3"/>
          <c:tx>
            <c:strRef>
              <c:f>perf!$E$5</c:f>
              <c:strCache>
                <c:ptCount val="1"/>
                <c:pt idx="0">
                  <c:v>Hring</c:v>
                </c:pt>
              </c:strCache>
            </c:strRef>
          </c:tx>
          <c:spPr>
            <a:solidFill>
              <a:srgbClr val="00B0F0"/>
            </a:solidFill>
          </c:spPr>
          <c:invertIfNegative val="0"/>
          <c:cat>
            <c:strRef>
              <c:f>perf!$A$6:$A$7</c:f>
              <c:strCache>
                <c:ptCount val="2"/>
                <c:pt idx="0">
                  <c:v>4x4</c:v>
                </c:pt>
                <c:pt idx="1">
                  <c:v>8x8</c:v>
                </c:pt>
              </c:strCache>
            </c:strRef>
          </c:cat>
          <c:val>
            <c:numRef>
              <c:f>perf!$E$6:$E$7</c:f>
              <c:numCache>
                <c:formatCode>General</c:formatCode>
                <c:ptCount val="2"/>
                <c:pt idx="0">
                  <c:v>1.0</c:v>
                </c:pt>
                <c:pt idx="1">
                  <c:v>1.0</c:v>
                </c:pt>
              </c:numCache>
            </c:numRef>
          </c:val>
        </c:ser>
        <c:ser>
          <c:idx val="4"/>
          <c:order val="4"/>
          <c:tx>
            <c:strRef>
              <c:f>perf!$F$5</c:f>
              <c:strCache>
                <c:ptCount val="1"/>
                <c:pt idx="0">
                  <c:v>HiRD</c:v>
                </c:pt>
              </c:strCache>
            </c:strRef>
          </c:tx>
          <c:spPr>
            <a:solidFill>
              <a:srgbClr val="002060"/>
            </a:solidFill>
          </c:spPr>
          <c:invertIfNegative val="1"/>
          <c:val>
            <c:numRef>
              <c:f>perf!$F$6:$F$7</c:f>
              <c:numCache>
                <c:formatCode>General</c:formatCode>
                <c:ptCount val="2"/>
                <c:pt idx="0">
                  <c:v>1.018987469600007</c:v>
                </c:pt>
                <c:pt idx="1">
                  <c:v>1.0291279014</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Lst>
        </c:ser>
        <c:dLbls>
          <c:showLegendKey val="0"/>
          <c:showVal val="0"/>
          <c:showCatName val="0"/>
          <c:showSerName val="0"/>
          <c:showPercent val="0"/>
          <c:showBubbleSize val="0"/>
        </c:dLbls>
        <c:gapWidth val="150"/>
        <c:axId val="2017765800"/>
        <c:axId val="2017505160"/>
      </c:barChart>
      <c:catAx>
        <c:axId val="2017765800"/>
        <c:scaling>
          <c:orientation val="minMax"/>
        </c:scaling>
        <c:delete val="0"/>
        <c:axPos val="b"/>
        <c:title>
          <c:tx>
            <c:rich>
              <a:bodyPr/>
              <a:lstStyle/>
              <a:p>
                <a:pPr>
                  <a:defRPr sz="3000"/>
                </a:pPr>
                <a:r>
                  <a:rPr lang="en-US" sz="3000"/>
                  <a:t>Network Size</a:t>
                </a:r>
              </a:p>
            </c:rich>
          </c:tx>
          <c:layout/>
          <c:overlay val="0"/>
        </c:title>
        <c:majorTickMark val="out"/>
        <c:minorTickMark val="none"/>
        <c:tickLblPos val="nextTo"/>
        <c:txPr>
          <a:bodyPr/>
          <a:lstStyle/>
          <a:p>
            <a:pPr>
              <a:defRPr sz="2000"/>
            </a:pPr>
            <a:endParaRPr lang="en-US"/>
          </a:p>
        </c:txPr>
        <c:crossAx val="2017505160"/>
        <c:crosses val="autoZero"/>
        <c:auto val="1"/>
        <c:lblAlgn val="ctr"/>
        <c:lblOffset val="100"/>
        <c:noMultiLvlLbl val="0"/>
      </c:catAx>
      <c:valAx>
        <c:axId val="2017505160"/>
        <c:scaling>
          <c:orientation val="minMax"/>
        </c:scaling>
        <c:delete val="0"/>
        <c:axPos val="l"/>
        <c:majorGridlines/>
        <c:title>
          <c:tx>
            <c:rich>
              <a:bodyPr rot="-5400000" vert="horz"/>
              <a:lstStyle/>
              <a:p>
                <a:pPr>
                  <a:defRPr sz="3000"/>
                </a:pPr>
                <a:r>
                  <a:rPr lang="en-US" sz="2600" dirty="0"/>
                  <a:t>Normalized </a:t>
                </a:r>
                <a:endParaRPr lang="en-US" sz="2600" dirty="0" smtClean="0"/>
              </a:p>
              <a:p>
                <a:pPr>
                  <a:defRPr sz="3000"/>
                </a:pPr>
                <a:r>
                  <a:rPr lang="en-US" sz="2600" dirty="0" smtClean="0"/>
                  <a:t>System Performance</a:t>
                </a:r>
                <a:endParaRPr lang="en-US" sz="2600" dirty="0"/>
              </a:p>
            </c:rich>
          </c:tx>
          <c:layout/>
          <c:overlay val="0"/>
        </c:title>
        <c:numFmt formatCode="General" sourceLinked="1"/>
        <c:majorTickMark val="out"/>
        <c:minorTickMark val="none"/>
        <c:tickLblPos val="nextTo"/>
        <c:txPr>
          <a:bodyPr/>
          <a:lstStyle/>
          <a:p>
            <a:pPr>
              <a:defRPr sz="2000"/>
            </a:pPr>
            <a:endParaRPr lang="en-US"/>
          </a:p>
        </c:txPr>
        <c:crossAx val="2017765800"/>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Power!$B$14</c:f>
              <c:strCache>
                <c:ptCount val="1"/>
                <c:pt idx="0">
                  <c:v>Ring 64-bit</c:v>
                </c:pt>
              </c:strCache>
            </c:strRef>
          </c:tx>
          <c:spPr>
            <a:solidFill>
              <a:srgbClr val="FF0000"/>
            </a:solidFill>
          </c:spPr>
          <c:invertIfNegative val="0"/>
          <c:cat>
            <c:strRef>
              <c:f>Power!$A$15:$A$16</c:f>
              <c:strCache>
                <c:ptCount val="2"/>
                <c:pt idx="0">
                  <c:v>4x4</c:v>
                </c:pt>
                <c:pt idx="1">
                  <c:v>8x8</c:v>
                </c:pt>
              </c:strCache>
            </c:strRef>
          </c:cat>
          <c:val>
            <c:numRef>
              <c:f>Power!$B$15:$B$16</c:f>
              <c:numCache>
                <c:formatCode>General</c:formatCode>
                <c:ptCount val="2"/>
                <c:pt idx="0">
                  <c:v>0.870253449009626</c:v>
                </c:pt>
                <c:pt idx="1">
                  <c:v>0.743039411270696</c:v>
                </c:pt>
              </c:numCache>
            </c:numRef>
          </c:val>
        </c:ser>
        <c:ser>
          <c:idx val="1"/>
          <c:order val="1"/>
          <c:tx>
            <c:strRef>
              <c:f>Power!$C$14</c:f>
              <c:strCache>
                <c:ptCount val="1"/>
                <c:pt idx="0">
                  <c:v>Ring 128-bit</c:v>
                </c:pt>
              </c:strCache>
            </c:strRef>
          </c:tx>
          <c:spPr>
            <a:solidFill>
              <a:srgbClr val="FFC000"/>
            </a:solidFill>
          </c:spPr>
          <c:invertIfNegative val="0"/>
          <c:cat>
            <c:strRef>
              <c:f>Power!$A$15:$A$16</c:f>
              <c:strCache>
                <c:ptCount val="2"/>
                <c:pt idx="0">
                  <c:v>4x4</c:v>
                </c:pt>
                <c:pt idx="1">
                  <c:v>8x8</c:v>
                </c:pt>
              </c:strCache>
            </c:strRef>
          </c:cat>
          <c:val>
            <c:numRef>
              <c:f>Power!$C$15:$C$16</c:f>
              <c:numCache>
                <c:formatCode>General</c:formatCode>
                <c:ptCount val="2"/>
                <c:pt idx="0">
                  <c:v>0.948295456945304</c:v>
                </c:pt>
                <c:pt idx="1">
                  <c:v>0.930446165423614</c:v>
                </c:pt>
              </c:numCache>
            </c:numRef>
          </c:val>
        </c:ser>
        <c:ser>
          <c:idx val="2"/>
          <c:order val="2"/>
          <c:tx>
            <c:strRef>
              <c:f>Power!$D$14</c:f>
              <c:strCache>
                <c:ptCount val="1"/>
                <c:pt idx="0">
                  <c:v>Ring 256-bit</c:v>
                </c:pt>
              </c:strCache>
            </c:strRef>
          </c:tx>
          <c:spPr>
            <a:solidFill>
              <a:srgbClr val="00B050"/>
            </a:solidFill>
          </c:spPr>
          <c:invertIfNegative val="0"/>
          <c:cat>
            <c:strRef>
              <c:f>Power!$A$15:$A$16</c:f>
              <c:strCache>
                <c:ptCount val="2"/>
                <c:pt idx="0">
                  <c:v>4x4</c:v>
                </c:pt>
                <c:pt idx="1">
                  <c:v>8x8</c:v>
                </c:pt>
              </c:strCache>
            </c:strRef>
          </c:cat>
          <c:val>
            <c:numRef>
              <c:f>Power!$D$15:$D$16</c:f>
              <c:numCache>
                <c:formatCode>General</c:formatCode>
                <c:ptCount val="2"/>
                <c:pt idx="0">
                  <c:v>1.054223390414575</c:v>
                </c:pt>
                <c:pt idx="1">
                  <c:v>1.21033298991185</c:v>
                </c:pt>
              </c:numCache>
            </c:numRef>
          </c:val>
        </c:ser>
        <c:ser>
          <c:idx val="3"/>
          <c:order val="3"/>
          <c:tx>
            <c:strRef>
              <c:f>Power!$E$14</c:f>
              <c:strCache>
                <c:ptCount val="1"/>
                <c:pt idx="0">
                  <c:v>Hring</c:v>
                </c:pt>
              </c:strCache>
            </c:strRef>
          </c:tx>
          <c:spPr>
            <a:solidFill>
              <a:srgbClr val="00B0F0"/>
            </a:solidFill>
          </c:spPr>
          <c:invertIfNegative val="0"/>
          <c:cat>
            <c:strRef>
              <c:f>Power!$A$15:$A$16</c:f>
              <c:strCache>
                <c:ptCount val="2"/>
                <c:pt idx="0">
                  <c:v>4x4</c:v>
                </c:pt>
                <c:pt idx="1">
                  <c:v>8x8</c:v>
                </c:pt>
              </c:strCache>
            </c:strRef>
          </c:cat>
          <c:val>
            <c:numRef>
              <c:f>Power!$E$15:$E$16</c:f>
              <c:numCache>
                <c:formatCode>General</c:formatCode>
                <c:ptCount val="2"/>
                <c:pt idx="0">
                  <c:v>1.0</c:v>
                </c:pt>
                <c:pt idx="1">
                  <c:v>1.0</c:v>
                </c:pt>
              </c:numCache>
            </c:numRef>
          </c:val>
        </c:ser>
        <c:ser>
          <c:idx val="4"/>
          <c:order val="4"/>
          <c:tx>
            <c:strRef>
              <c:f>Power!$F$14</c:f>
              <c:strCache>
                <c:ptCount val="1"/>
                <c:pt idx="0">
                  <c:v>HiRD</c:v>
                </c:pt>
              </c:strCache>
            </c:strRef>
          </c:tx>
          <c:spPr>
            <a:solidFill>
              <a:srgbClr val="002060"/>
            </a:solidFill>
          </c:spPr>
          <c:invertIfNegative val="0"/>
          <c:val>
            <c:numRef>
              <c:f>Power!$F$15:$F$16</c:f>
              <c:numCache>
                <c:formatCode>General</c:formatCode>
                <c:ptCount val="2"/>
                <c:pt idx="0">
                  <c:v>0.534603522112561</c:v>
                </c:pt>
                <c:pt idx="1">
                  <c:v>0.853604759864153</c:v>
                </c:pt>
              </c:numCache>
            </c:numRef>
          </c:val>
        </c:ser>
        <c:dLbls>
          <c:showLegendKey val="0"/>
          <c:showVal val="0"/>
          <c:showCatName val="0"/>
          <c:showSerName val="0"/>
          <c:showPercent val="0"/>
          <c:showBubbleSize val="0"/>
        </c:dLbls>
        <c:gapWidth val="150"/>
        <c:axId val="2017569160"/>
        <c:axId val="2017574904"/>
      </c:barChart>
      <c:catAx>
        <c:axId val="2017569160"/>
        <c:scaling>
          <c:orientation val="minMax"/>
        </c:scaling>
        <c:delete val="0"/>
        <c:axPos val="b"/>
        <c:title>
          <c:tx>
            <c:rich>
              <a:bodyPr/>
              <a:lstStyle/>
              <a:p>
                <a:pPr>
                  <a:defRPr sz="2000"/>
                </a:pPr>
                <a:r>
                  <a:rPr lang="en-US" sz="2800" dirty="0"/>
                  <a:t>Network Size</a:t>
                </a:r>
              </a:p>
            </c:rich>
          </c:tx>
          <c:layout/>
          <c:overlay val="0"/>
        </c:title>
        <c:majorTickMark val="out"/>
        <c:minorTickMark val="none"/>
        <c:tickLblPos val="nextTo"/>
        <c:txPr>
          <a:bodyPr/>
          <a:lstStyle/>
          <a:p>
            <a:pPr>
              <a:defRPr sz="2000"/>
            </a:pPr>
            <a:endParaRPr lang="en-US"/>
          </a:p>
        </c:txPr>
        <c:crossAx val="2017574904"/>
        <c:crosses val="autoZero"/>
        <c:auto val="1"/>
        <c:lblAlgn val="ctr"/>
        <c:lblOffset val="100"/>
        <c:noMultiLvlLbl val="0"/>
      </c:catAx>
      <c:valAx>
        <c:axId val="2017574904"/>
        <c:scaling>
          <c:orientation val="minMax"/>
        </c:scaling>
        <c:delete val="0"/>
        <c:axPos val="l"/>
        <c:majorGridlines/>
        <c:title>
          <c:tx>
            <c:rich>
              <a:bodyPr rot="-5400000" vert="horz"/>
              <a:lstStyle/>
              <a:p>
                <a:pPr>
                  <a:defRPr sz="3000"/>
                </a:pPr>
                <a:r>
                  <a:rPr lang="en-US" sz="3000" dirty="0" smtClean="0"/>
                  <a:t>Normalized Network </a:t>
                </a:r>
                <a:r>
                  <a:rPr lang="en-US" sz="3000" dirty="0"/>
                  <a:t>Power</a:t>
                </a:r>
              </a:p>
            </c:rich>
          </c:tx>
          <c:layout/>
          <c:overlay val="0"/>
        </c:title>
        <c:numFmt formatCode="General" sourceLinked="1"/>
        <c:majorTickMark val="out"/>
        <c:minorTickMark val="none"/>
        <c:tickLblPos val="nextTo"/>
        <c:txPr>
          <a:bodyPr/>
          <a:lstStyle/>
          <a:p>
            <a:pPr>
              <a:defRPr sz="2000"/>
            </a:pPr>
            <a:endParaRPr lang="en-US"/>
          </a:p>
        </c:txPr>
        <c:crossAx val="2017569160"/>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perf!$B$5</c:f>
              <c:strCache>
                <c:ptCount val="1"/>
                <c:pt idx="0">
                  <c:v>Ring 64-bit</c:v>
                </c:pt>
              </c:strCache>
            </c:strRef>
          </c:tx>
          <c:spPr>
            <a:solidFill>
              <a:srgbClr val="FF0000"/>
            </a:solidFill>
          </c:spPr>
          <c:invertIfNegative val="0"/>
          <c:cat>
            <c:strRef>
              <c:f>perf!$A$6:$A$7</c:f>
              <c:strCache>
                <c:ptCount val="2"/>
                <c:pt idx="0">
                  <c:v>4x4</c:v>
                </c:pt>
                <c:pt idx="1">
                  <c:v>8x8</c:v>
                </c:pt>
              </c:strCache>
            </c:strRef>
          </c:cat>
          <c:val>
            <c:numRef>
              <c:f>perf!$B$10:$B$11</c:f>
              <c:numCache>
                <c:formatCode>General</c:formatCode>
                <c:ptCount val="2"/>
                <c:pt idx="0">
                  <c:v>0.666006508300001</c:v>
                </c:pt>
                <c:pt idx="1">
                  <c:v>0.399581401300003</c:v>
                </c:pt>
              </c:numCache>
            </c:numRef>
          </c:val>
        </c:ser>
        <c:ser>
          <c:idx val="1"/>
          <c:order val="1"/>
          <c:tx>
            <c:strRef>
              <c:f>perf!$C$5</c:f>
              <c:strCache>
                <c:ptCount val="1"/>
                <c:pt idx="0">
                  <c:v>Ring 128-bit</c:v>
                </c:pt>
              </c:strCache>
            </c:strRef>
          </c:tx>
          <c:spPr>
            <a:solidFill>
              <a:srgbClr val="FFC000"/>
            </a:solidFill>
          </c:spPr>
          <c:invertIfNegative val="0"/>
          <c:cat>
            <c:strRef>
              <c:f>perf!$A$6:$A$7</c:f>
              <c:strCache>
                <c:ptCount val="2"/>
                <c:pt idx="0">
                  <c:v>4x4</c:v>
                </c:pt>
                <c:pt idx="1">
                  <c:v>8x8</c:v>
                </c:pt>
              </c:strCache>
            </c:strRef>
          </c:cat>
          <c:val>
            <c:numRef>
              <c:f>perf!$C$10:$C$11</c:f>
              <c:numCache>
                <c:formatCode>General</c:formatCode>
                <c:ptCount val="2"/>
                <c:pt idx="0">
                  <c:v>0.942789627100003</c:v>
                </c:pt>
                <c:pt idx="1">
                  <c:v>0.530494204600001</c:v>
                </c:pt>
              </c:numCache>
            </c:numRef>
          </c:val>
        </c:ser>
        <c:ser>
          <c:idx val="2"/>
          <c:order val="2"/>
          <c:tx>
            <c:strRef>
              <c:f>perf!$D$5</c:f>
              <c:strCache>
                <c:ptCount val="1"/>
                <c:pt idx="0">
                  <c:v>Ring 256-bit</c:v>
                </c:pt>
              </c:strCache>
            </c:strRef>
          </c:tx>
          <c:spPr>
            <a:solidFill>
              <a:srgbClr val="00B050"/>
            </a:solidFill>
          </c:spPr>
          <c:invertIfNegative val="0"/>
          <c:cat>
            <c:strRef>
              <c:f>perf!$A$6:$A$7</c:f>
              <c:strCache>
                <c:ptCount val="2"/>
                <c:pt idx="0">
                  <c:v>4x4</c:v>
                </c:pt>
                <c:pt idx="1">
                  <c:v>8x8</c:v>
                </c:pt>
              </c:strCache>
            </c:strRef>
          </c:cat>
          <c:val>
            <c:numRef>
              <c:f>perf!$D$10:$D$11</c:f>
              <c:numCache>
                <c:formatCode>General</c:formatCode>
                <c:ptCount val="2"/>
                <c:pt idx="0">
                  <c:v>1.121638512499995</c:v>
                </c:pt>
                <c:pt idx="1">
                  <c:v>0.700642066900001</c:v>
                </c:pt>
              </c:numCache>
            </c:numRef>
          </c:val>
        </c:ser>
        <c:ser>
          <c:idx val="3"/>
          <c:order val="3"/>
          <c:tx>
            <c:strRef>
              <c:f>perf!$E$5</c:f>
              <c:strCache>
                <c:ptCount val="1"/>
                <c:pt idx="0">
                  <c:v>Hring</c:v>
                </c:pt>
              </c:strCache>
            </c:strRef>
          </c:tx>
          <c:spPr>
            <a:solidFill>
              <a:srgbClr val="00B0F0"/>
            </a:solidFill>
          </c:spPr>
          <c:invertIfNegative val="0"/>
          <c:cat>
            <c:strRef>
              <c:f>perf!$A$6:$A$7</c:f>
              <c:strCache>
                <c:ptCount val="2"/>
                <c:pt idx="0">
                  <c:v>4x4</c:v>
                </c:pt>
                <c:pt idx="1">
                  <c:v>8x8</c:v>
                </c:pt>
              </c:strCache>
            </c:strRef>
          </c:cat>
          <c:val>
            <c:numRef>
              <c:f>perf!$E$10:$E$11</c:f>
              <c:numCache>
                <c:formatCode>General</c:formatCode>
                <c:ptCount val="2"/>
                <c:pt idx="0">
                  <c:v>1.0</c:v>
                </c:pt>
                <c:pt idx="1">
                  <c:v>1.0</c:v>
                </c:pt>
              </c:numCache>
            </c:numRef>
          </c:val>
        </c:ser>
        <c:ser>
          <c:idx val="4"/>
          <c:order val="4"/>
          <c:tx>
            <c:strRef>
              <c:f>perf!$F$5</c:f>
              <c:strCache>
                <c:ptCount val="1"/>
                <c:pt idx="0">
                  <c:v>HiRD</c:v>
                </c:pt>
              </c:strCache>
            </c:strRef>
          </c:tx>
          <c:spPr>
            <a:solidFill>
              <a:srgbClr val="002060"/>
            </a:solidFill>
          </c:spPr>
          <c:invertIfNegative val="1"/>
          <c:val>
            <c:numRef>
              <c:f>perf!$F$10:$F$11</c:f>
              <c:numCache>
                <c:formatCode>General</c:formatCode>
                <c:ptCount val="2"/>
                <c:pt idx="0">
                  <c:v>1.025569687899988</c:v>
                </c:pt>
                <c:pt idx="1">
                  <c:v>1.0560067514</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Lst>
        </c:ser>
        <c:dLbls>
          <c:showLegendKey val="0"/>
          <c:showVal val="0"/>
          <c:showCatName val="0"/>
          <c:showSerName val="0"/>
          <c:showPercent val="0"/>
          <c:showBubbleSize val="0"/>
        </c:dLbls>
        <c:gapWidth val="150"/>
        <c:axId val="2019441720"/>
        <c:axId val="2019447464"/>
      </c:barChart>
      <c:catAx>
        <c:axId val="2019441720"/>
        <c:scaling>
          <c:orientation val="minMax"/>
        </c:scaling>
        <c:delete val="0"/>
        <c:axPos val="b"/>
        <c:title>
          <c:tx>
            <c:rich>
              <a:bodyPr/>
              <a:lstStyle/>
              <a:p>
                <a:pPr>
                  <a:defRPr sz="2800"/>
                </a:pPr>
                <a:r>
                  <a:rPr lang="en-US" sz="2800"/>
                  <a:t>Network Size</a:t>
                </a:r>
              </a:p>
            </c:rich>
          </c:tx>
          <c:layout/>
          <c:overlay val="0"/>
        </c:title>
        <c:majorTickMark val="out"/>
        <c:minorTickMark val="none"/>
        <c:tickLblPos val="nextTo"/>
        <c:txPr>
          <a:bodyPr/>
          <a:lstStyle/>
          <a:p>
            <a:pPr>
              <a:defRPr sz="2000"/>
            </a:pPr>
            <a:endParaRPr lang="en-US"/>
          </a:p>
        </c:txPr>
        <c:crossAx val="2019447464"/>
        <c:crosses val="autoZero"/>
        <c:auto val="1"/>
        <c:lblAlgn val="ctr"/>
        <c:lblOffset val="100"/>
        <c:noMultiLvlLbl val="0"/>
      </c:catAx>
      <c:valAx>
        <c:axId val="2019447464"/>
        <c:scaling>
          <c:orientation val="minMax"/>
        </c:scaling>
        <c:delete val="0"/>
        <c:axPos val="l"/>
        <c:majorGridlines/>
        <c:title>
          <c:tx>
            <c:rich>
              <a:bodyPr rot="-5400000" vert="horz"/>
              <a:lstStyle/>
              <a:p>
                <a:pPr>
                  <a:defRPr sz="3000"/>
                </a:pPr>
                <a:r>
                  <a:rPr lang="en-US" sz="2600" dirty="0" smtClean="0"/>
                  <a:t>Normalized</a:t>
                </a:r>
              </a:p>
              <a:p>
                <a:pPr>
                  <a:defRPr sz="3000"/>
                </a:pPr>
                <a:r>
                  <a:rPr lang="en-US" sz="2600" dirty="0" smtClean="0"/>
                  <a:t>System  </a:t>
                </a:r>
                <a:r>
                  <a:rPr lang="en-US" sz="2600" dirty="0"/>
                  <a:t>Performance</a:t>
                </a:r>
              </a:p>
            </c:rich>
          </c:tx>
          <c:layout/>
          <c:overlay val="0"/>
        </c:title>
        <c:numFmt formatCode="General" sourceLinked="1"/>
        <c:majorTickMark val="out"/>
        <c:minorTickMark val="none"/>
        <c:tickLblPos val="nextTo"/>
        <c:txPr>
          <a:bodyPr/>
          <a:lstStyle/>
          <a:p>
            <a:pPr>
              <a:defRPr sz="2000"/>
            </a:pPr>
            <a:endParaRPr lang="en-US"/>
          </a:p>
        </c:txPr>
        <c:crossAx val="2019441720"/>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Power!$B$14</c:f>
              <c:strCache>
                <c:ptCount val="1"/>
                <c:pt idx="0">
                  <c:v>Ring 64-bit</c:v>
                </c:pt>
              </c:strCache>
            </c:strRef>
          </c:tx>
          <c:spPr>
            <a:solidFill>
              <a:srgbClr val="FF0000"/>
            </a:solidFill>
          </c:spPr>
          <c:invertIfNegative val="0"/>
          <c:cat>
            <c:strRef>
              <c:f>Power!$A$15:$A$16</c:f>
              <c:strCache>
                <c:ptCount val="2"/>
                <c:pt idx="0">
                  <c:v>4x4</c:v>
                </c:pt>
                <c:pt idx="1">
                  <c:v>8x8</c:v>
                </c:pt>
              </c:strCache>
            </c:strRef>
          </c:cat>
          <c:val>
            <c:numRef>
              <c:f>Power!$J$15:$J$16</c:f>
              <c:numCache>
                <c:formatCode>General</c:formatCode>
                <c:ptCount val="2"/>
                <c:pt idx="0">
                  <c:v>1.015272968126902</c:v>
                </c:pt>
                <c:pt idx="1">
                  <c:v>0.672717295527211</c:v>
                </c:pt>
              </c:numCache>
            </c:numRef>
          </c:val>
        </c:ser>
        <c:ser>
          <c:idx val="1"/>
          <c:order val="1"/>
          <c:tx>
            <c:strRef>
              <c:f>Power!$C$14</c:f>
              <c:strCache>
                <c:ptCount val="1"/>
                <c:pt idx="0">
                  <c:v>Ring 128-bit</c:v>
                </c:pt>
              </c:strCache>
            </c:strRef>
          </c:tx>
          <c:spPr>
            <a:solidFill>
              <a:srgbClr val="FFC000"/>
            </a:solidFill>
          </c:spPr>
          <c:invertIfNegative val="0"/>
          <c:cat>
            <c:strRef>
              <c:f>Power!$A$15:$A$16</c:f>
              <c:strCache>
                <c:ptCount val="2"/>
                <c:pt idx="0">
                  <c:v>4x4</c:v>
                </c:pt>
                <c:pt idx="1">
                  <c:v>8x8</c:v>
                </c:pt>
              </c:strCache>
            </c:strRef>
          </c:cat>
          <c:val>
            <c:numRef>
              <c:f>Power!$K$15:$K$16</c:f>
              <c:numCache>
                <c:formatCode>General</c:formatCode>
                <c:ptCount val="2"/>
                <c:pt idx="0">
                  <c:v>1.343095421904052</c:v>
                </c:pt>
                <c:pt idx="1">
                  <c:v>0.995329406966447</c:v>
                </c:pt>
              </c:numCache>
            </c:numRef>
          </c:val>
        </c:ser>
        <c:ser>
          <c:idx val="2"/>
          <c:order val="2"/>
          <c:tx>
            <c:strRef>
              <c:f>Power!$D$14</c:f>
              <c:strCache>
                <c:ptCount val="1"/>
                <c:pt idx="0">
                  <c:v>Ring 256-bit</c:v>
                </c:pt>
              </c:strCache>
            </c:strRef>
          </c:tx>
          <c:spPr>
            <a:solidFill>
              <a:srgbClr val="00B050"/>
            </a:solidFill>
          </c:spPr>
          <c:invertIfNegative val="0"/>
          <c:cat>
            <c:strRef>
              <c:f>Power!$A$15:$A$16</c:f>
              <c:strCache>
                <c:ptCount val="2"/>
                <c:pt idx="0">
                  <c:v>4x4</c:v>
                </c:pt>
                <c:pt idx="1">
                  <c:v>8x8</c:v>
                </c:pt>
              </c:strCache>
            </c:strRef>
          </c:cat>
          <c:val>
            <c:numRef>
              <c:f>Power!$L$15:$L$16</c:f>
              <c:numCache>
                <c:formatCode>General</c:formatCode>
                <c:ptCount val="2"/>
                <c:pt idx="0">
                  <c:v>1.581623697648013</c:v>
                </c:pt>
                <c:pt idx="1">
                  <c:v>1.53079406919909</c:v>
                </c:pt>
              </c:numCache>
            </c:numRef>
          </c:val>
        </c:ser>
        <c:ser>
          <c:idx val="3"/>
          <c:order val="3"/>
          <c:tx>
            <c:strRef>
              <c:f>Power!$E$14</c:f>
              <c:strCache>
                <c:ptCount val="1"/>
                <c:pt idx="0">
                  <c:v>Hring</c:v>
                </c:pt>
              </c:strCache>
            </c:strRef>
          </c:tx>
          <c:spPr>
            <a:solidFill>
              <a:srgbClr val="00B0F0"/>
            </a:solidFill>
          </c:spPr>
          <c:invertIfNegative val="0"/>
          <c:cat>
            <c:strRef>
              <c:f>Power!$A$15:$A$16</c:f>
              <c:strCache>
                <c:ptCount val="2"/>
                <c:pt idx="0">
                  <c:v>4x4</c:v>
                </c:pt>
                <c:pt idx="1">
                  <c:v>8x8</c:v>
                </c:pt>
              </c:strCache>
            </c:strRef>
          </c:cat>
          <c:val>
            <c:numRef>
              <c:f>Power!$M$15:$M$16</c:f>
              <c:numCache>
                <c:formatCode>General</c:formatCode>
                <c:ptCount val="2"/>
                <c:pt idx="0">
                  <c:v>1.0</c:v>
                </c:pt>
                <c:pt idx="1">
                  <c:v>1.0</c:v>
                </c:pt>
              </c:numCache>
            </c:numRef>
          </c:val>
        </c:ser>
        <c:ser>
          <c:idx val="4"/>
          <c:order val="4"/>
          <c:tx>
            <c:strRef>
              <c:f>Power!$F$14</c:f>
              <c:strCache>
                <c:ptCount val="1"/>
                <c:pt idx="0">
                  <c:v>HiRD</c:v>
                </c:pt>
              </c:strCache>
            </c:strRef>
          </c:tx>
          <c:spPr>
            <a:solidFill>
              <a:srgbClr val="002060"/>
            </a:solidFill>
          </c:spPr>
          <c:invertIfNegative val="0"/>
          <c:val>
            <c:numRef>
              <c:f>Power!$N$15:$N$16</c:f>
              <c:numCache>
                <c:formatCode>General</c:formatCode>
                <c:ptCount val="2"/>
                <c:pt idx="0">
                  <c:v>0.630128258948632</c:v>
                </c:pt>
                <c:pt idx="1">
                  <c:v>0.881894308934928</c:v>
                </c:pt>
              </c:numCache>
            </c:numRef>
          </c:val>
        </c:ser>
        <c:dLbls>
          <c:showLegendKey val="0"/>
          <c:showVal val="0"/>
          <c:showCatName val="0"/>
          <c:showSerName val="0"/>
          <c:showPercent val="0"/>
          <c:showBubbleSize val="0"/>
        </c:dLbls>
        <c:gapWidth val="150"/>
        <c:axId val="2019521928"/>
        <c:axId val="2019527672"/>
      </c:barChart>
      <c:catAx>
        <c:axId val="2019521928"/>
        <c:scaling>
          <c:orientation val="minMax"/>
        </c:scaling>
        <c:delete val="0"/>
        <c:axPos val="b"/>
        <c:title>
          <c:tx>
            <c:rich>
              <a:bodyPr/>
              <a:lstStyle/>
              <a:p>
                <a:pPr>
                  <a:defRPr sz="2800"/>
                </a:pPr>
                <a:r>
                  <a:rPr lang="en-US" sz="2800"/>
                  <a:t>Network Size</a:t>
                </a:r>
              </a:p>
            </c:rich>
          </c:tx>
          <c:layout/>
          <c:overlay val="0"/>
        </c:title>
        <c:majorTickMark val="out"/>
        <c:minorTickMark val="none"/>
        <c:tickLblPos val="nextTo"/>
        <c:txPr>
          <a:bodyPr/>
          <a:lstStyle/>
          <a:p>
            <a:pPr>
              <a:defRPr sz="2000"/>
            </a:pPr>
            <a:endParaRPr lang="en-US"/>
          </a:p>
        </c:txPr>
        <c:crossAx val="2019527672"/>
        <c:crosses val="autoZero"/>
        <c:auto val="1"/>
        <c:lblAlgn val="ctr"/>
        <c:lblOffset val="100"/>
        <c:noMultiLvlLbl val="0"/>
      </c:catAx>
      <c:valAx>
        <c:axId val="2019527672"/>
        <c:scaling>
          <c:orientation val="minMax"/>
        </c:scaling>
        <c:delete val="0"/>
        <c:axPos val="l"/>
        <c:majorGridlines/>
        <c:title>
          <c:tx>
            <c:rich>
              <a:bodyPr rot="-5400000" vert="horz"/>
              <a:lstStyle/>
              <a:p>
                <a:pPr>
                  <a:defRPr sz="3000"/>
                </a:pPr>
                <a:r>
                  <a:rPr lang="en-US" sz="3000" dirty="0"/>
                  <a:t>Normalized </a:t>
                </a:r>
                <a:endParaRPr lang="en-US" sz="3000" dirty="0" smtClean="0"/>
              </a:p>
              <a:p>
                <a:pPr>
                  <a:defRPr sz="3000"/>
                </a:pPr>
                <a:r>
                  <a:rPr lang="en-US" sz="3000" dirty="0" smtClean="0"/>
                  <a:t>Network Power</a:t>
                </a:r>
                <a:endParaRPr lang="en-US" sz="3000" dirty="0"/>
              </a:p>
            </c:rich>
          </c:tx>
          <c:layout/>
          <c:overlay val="0"/>
        </c:title>
        <c:numFmt formatCode="General" sourceLinked="1"/>
        <c:majorTickMark val="out"/>
        <c:minorTickMark val="none"/>
        <c:tickLblPos val="nextTo"/>
        <c:txPr>
          <a:bodyPr/>
          <a:lstStyle/>
          <a:p>
            <a:pPr>
              <a:defRPr sz="2000"/>
            </a:pPr>
            <a:endParaRPr lang="en-US"/>
          </a:p>
        </c:txPr>
        <c:crossAx val="2019521928"/>
        <c:crosses val="autoZero"/>
        <c:crossBetween val="between"/>
      </c:valAx>
    </c:plotArea>
    <c:legend>
      <c:legendPos val="r"/>
      <c:layout/>
      <c:overlay val="0"/>
      <c:txPr>
        <a:bodyPr/>
        <a:lstStyle/>
        <a:p>
          <a:pPr>
            <a:defRPr sz="30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5438458" y="1"/>
            <a:ext cx="4160520" cy="367030"/>
          </a:xfrm>
          <a:prstGeom prst="rect">
            <a:avLst/>
          </a:prstGeom>
        </p:spPr>
        <p:txBody>
          <a:bodyPr vert="horz" lIns="96661" tIns="48331" rIns="96661" bIns="48331" rtlCol="0"/>
          <a:lstStyle>
            <a:lvl1pPr algn="r">
              <a:defRPr sz="1300"/>
            </a:lvl1pPr>
          </a:lstStyle>
          <a:p>
            <a:fld id="{E3A320F2-0222-4F9A-9B4B-23861EA014DD}" type="datetime1">
              <a:rPr lang="en-US" smtClean="0"/>
              <a:pPr/>
              <a:t>10/27/14</a:t>
            </a:fld>
            <a:endParaRPr lang="en-US"/>
          </a:p>
        </p:txBody>
      </p:sp>
      <p:sp>
        <p:nvSpPr>
          <p:cNvPr id="4" name="Footer Placeholder 3"/>
          <p:cNvSpPr>
            <a:spLocks noGrp="1"/>
          </p:cNvSpPr>
          <p:nvPr>
            <p:ph type="ftr" sz="quarter" idx="2"/>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5438458" y="6948171"/>
            <a:ext cx="4160520" cy="367029"/>
          </a:xfrm>
          <a:prstGeom prst="rect">
            <a:avLst/>
          </a:prstGeom>
        </p:spPr>
        <p:txBody>
          <a:bodyPr vert="horz" lIns="96661" tIns="48331" rIns="96661" bIns="48331" rtlCol="0" anchor="b"/>
          <a:lstStyle>
            <a:lvl1pPr algn="r">
              <a:defRPr sz="1300"/>
            </a:lvl1pPr>
          </a:lstStyle>
          <a:p>
            <a:fld id="{973636F2-AAAA-4996-B2C9-0909AC5494D8}" type="slidenum">
              <a:rPr lang="en-US" smtClean="0"/>
              <a:pPr/>
              <a:t>‹#›</a:t>
            </a:fld>
            <a:endParaRPr lang="en-US"/>
          </a:p>
        </p:txBody>
      </p:sp>
    </p:spTree>
    <p:extLst>
      <p:ext uri="{BB962C8B-B14F-4D97-AF65-F5344CB8AC3E}">
        <p14:creationId xmlns:p14="http://schemas.microsoft.com/office/powerpoint/2010/main" val="20086301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745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5439014" y="0"/>
            <a:ext cx="4160520" cy="367454"/>
          </a:xfrm>
          <a:prstGeom prst="rect">
            <a:avLst/>
          </a:prstGeom>
        </p:spPr>
        <p:txBody>
          <a:bodyPr vert="horz" lIns="96661" tIns="48331" rIns="96661" bIns="48331" rtlCol="0"/>
          <a:lstStyle>
            <a:lvl1pPr algn="r">
              <a:defRPr sz="1300"/>
            </a:lvl1pPr>
          </a:lstStyle>
          <a:p>
            <a:fld id="{04F69DEF-4668-4BDD-8B02-8E33D3A0F21C}" type="datetime1">
              <a:rPr lang="en-US" smtClean="0"/>
              <a:pPr/>
              <a:t>10/27/14</a:t>
            </a:fld>
            <a:endParaRPr lang="en-US"/>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960120" y="3520441"/>
            <a:ext cx="7680960" cy="2880359"/>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947748"/>
            <a:ext cx="4160520" cy="367453"/>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5439014" y="6947748"/>
            <a:ext cx="4160520" cy="367453"/>
          </a:xfrm>
          <a:prstGeom prst="rect">
            <a:avLst/>
          </a:prstGeom>
        </p:spPr>
        <p:txBody>
          <a:bodyPr vert="horz" lIns="96661" tIns="48331" rIns="96661" bIns="48331" rtlCol="0" anchor="b"/>
          <a:lstStyle>
            <a:lvl1pPr algn="r">
              <a:defRPr sz="1300"/>
            </a:lvl1pPr>
          </a:lstStyle>
          <a:p>
            <a:fld id="{EF7F79D3-8C36-4CB5-B03B-F440DA7B71AF}" type="slidenum">
              <a:rPr lang="en-US" smtClean="0"/>
              <a:pPr/>
              <a:t>‹#›</a:t>
            </a:fld>
            <a:endParaRPr lang="en-US"/>
          </a:p>
        </p:txBody>
      </p:sp>
    </p:spTree>
    <p:extLst>
      <p:ext uri="{BB962C8B-B14F-4D97-AF65-F5344CB8AC3E}">
        <p14:creationId xmlns:p14="http://schemas.microsoft.com/office/powerpoint/2010/main" val="15848749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a:t>
            </a:fld>
            <a:endParaRPr lang="en-US"/>
          </a:p>
        </p:txBody>
      </p:sp>
    </p:spTree>
    <p:extLst>
      <p:ext uri="{BB962C8B-B14F-4D97-AF65-F5344CB8AC3E}">
        <p14:creationId xmlns:p14="http://schemas.microsoft.com/office/powerpoint/2010/main" val="12302245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I have explained the background and the</a:t>
            </a:r>
            <a:r>
              <a:rPr lang="en-US" baseline="0" dirty="0" smtClean="0"/>
              <a:t> motivation behind our work, we will continue with the key ideas on how can we make the hierarchy design simpler without sacrificing performance.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key</a:t>
            </a:r>
            <a:r>
              <a:rPr lang="en-US" baseline="0" dirty="0" smtClean="0"/>
              <a:t> idea is to eliminate buffers. Additionally, we will use deflection routing, which is a simple flow control, on hierarchical ring. Now I will show you how buffers can be eliminated.</a:t>
            </a:r>
          </a:p>
        </p:txBody>
      </p:sp>
      <p:sp>
        <p:nvSpPr>
          <p:cNvPr id="4" name="Slide Number Placeholder 3"/>
          <p:cNvSpPr>
            <a:spLocks noGrp="1"/>
          </p:cNvSpPr>
          <p:nvPr>
            <p:ph type="sldNum" sz="quarter" idx="10"/>
          </p:nvPr>
        </p:nvSpPr>
        <p:spPr/>
        <p:txBody>
          <a:bodyPr/>
          <a:lstStyle/>
          <a:p>
            <a:fld id="{EF7F79D3-8C36-4CB5-B03B-F440DA7B71AF}"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let’s look at the local router. In a buffered</a:t>
            </a:r>
            <a:r>
              <a:rPr lang="en-US" baseline="0" dirty="0" smtClean="0"/>
              <a:t> hierarchical ring designs proposed before. Buffering are needed in order to make sure that flits contending for the same output can be stored. </a:t>
            </a:r>
          </a:p>
          <a:p>
            <a:endParaRPr lang="en-US" baseline="0" dirty="0" smtClean="0"/>
          </a:p>
          <a:p>
            <a:r>
              <a:rPr lang="en-US" baseline="0" dirty="0" smtClean="0"/>
              <a:t>In a more general case, the key functionality of the local ring is to accept new flits while able to pass flits around the ring. We will show you on the next slides how this can be done without buffers.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when buffers are eliminated,</a:t>
            </a:r>
            <a:r>
              <a:rPr lang="en-US" baseline="0" dirty="0" smtClean="0"/>
              <a:t> (click until the buffer are gone and go to the next slide)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router</a:t>
            </a:r>
            <a:r>
              <a:rPr lang="en-US" dirty="0" smtClean="0"/>
              <a:t> needs to be able</a:t>
            </a:r>
            <a:r>
              <a:rPr lang="en-US" baseline="0" dirty="0" smtClean="0"/>
              <a:t> to pass flits around the ring. Additionally, the routers need to be able to accept new flits into the ring. This can be done without buffering using a simpler crossbar design using two </a:t>
            </a:r>
            <a:r>
              <a:rPr lang="en-US" baseline="0" dirty="0" err="1" smtClean="0"/>
              <a:t>muxes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make</a:t>
            </a:r>
            <a:r>
              <a:rPr lang="en-US" baseline="0" dirty="0" smtClean="0"/>
              <a:t> sure flits can be passed around, we use deflection routing. When there are two flits contending for the same output port, one flit will get deflected onto the other output port as shown in this example. This is how the local buffer can be designed without buffering. As you can see here, the router is much simpler.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let’s look at the bridge</a:t>
            </a:r>
            <a:r>
              <a:rPr lang="en-US" baseline="0" dirty="0" smtClean="0"/>
              <a:t> router design, which connects several rings together. First, the bridge router will take four inputs and outputs from the local and global ring. Similar to the local ring, the global ring needs buffering in order to store flits that contend for the same output port. Additionally, there need to be another crossbar that connects each input to its output. </a:t>
            </a:r>
            <a:endParaRPr lang="en-US" dirty="0" smtClean="0"/>
          </a:p>
        </p:txBody>
      </p:sp>
      <p:sp>
        <p:nvSpPr>
          <p:cNvPr id="4" name="Slide Number Placeholder 3"/>
          <p:cNvSpPr>
            <a:spLocks noGrp="1"/>
          </p:cNvSpPr>
          <p:nvPr>
            <p:ph type="sldNum" sz="quarter" idx="10"/>
          </p:nvPr>
        </p:nvSpPr>
        <p:spPr/>
        <p:txBody>
          <a:bodyPr/>
          <a:lstStyle/>
          <a:p>
            <a:fld id="{EF7F79D3-8C36-4CB5-B03B-F440DA7B71AF}"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this work, we would like to simplify our design and eliminate as many buffers as possible (click until we reach the next slide)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a:t>
            </a:r>
            <a:r>
              <a:rPr lang="en-US" baseline="0" dirty="0" smtClean="0"/>
              <a:t> there need to be a connection that connect each inputs to the designated output ports. In order to support this, we implement the router with four </a:t>
            </a:r>
            <a:r>
              <a:rPr lang="en-US" baseline="0" dirty="0" err="1" smtClean="0"/>
              <a:t>muxes</a:t>
            </a:r>
            <a:r>
              <a:rPr lang="en-US" baseline="0" dirty="0" smtClean="0"/>
              <a:t> and two simple 2-input, 2-output crossbars, which is much simpler than a 4-input 4-output crossbar. Additionally, we observed that the bridge router can become a hotspot. As a result, we added a very simple FIFO into the input to the crossbar. In our evaluation, we observed that 4 buffers is enough to mitigate congestion problem.</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I have explained</a:t>
            </a:r>
            <a:r>
              <a:rPr lang="en-US" baseline="0" dirty="0" smtClean="0"/>
              <a:t> how we eliminate buffering. We will show how we guarantee the end-to-end delivery under deflection routing.</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let me go</a:t>
            </a:r>
            <a:r>
              <a:rPr lang="en-US" baseline="0" dirty="0" smtClean="0"/>
              <a:t> over a brief summary of this talk.</a:t>
            </a:r>
          </a:p>
          <a:p>
            <a:endParaRPr lang="en-US" baseline="0" dirty="0" smtClean="0"/>
          </a:p>
          <a:p>
            <a:r>
              <a:rPr lang="en-US" baseline="0" dirty="0" smtClean="0"/>
              <a:t>We observed that a ring interconnect, which is a commonly used design in modern systems nowadays, does not scale well as the number of cores increases.</a:t>
            </a:r>
          </a:p>
          <a:p>
            <a:endParaRPr lang="en-US" baseline="0" dirty="0" smtClean="0"/>
          </a:p>
          <a:p>
            <a:r>
              <a:rPr lang="en-US" baseline="0" dirty="0" smtClean="0"/>
              <a:t>Previous work has proposed one possible solution, which is a hierarchical ring, that can provide good performance compared to a single ring. However, we observed that previously proposed hierarchical design is complex and energy inefficient due to complicated buffering and flow control.</a:t>
            </a:r>
          </a:p>
          <a:p>
            <a:endParaRPr lang="en-US" baseline="0" dirty="0" smtClean="0"/>
          </a:p>
          <a:p>
            <a:r>
              <a:rPr lang="en-US" baseline="0" dirty="0" smtClean="0"/>
              <a:t>In this work, we propose a solution called “hierarchical ring with deflection” or </a:t>
            </a:r>
            <a:r>
              <a:rPr lang="en-US" baseline="0" dirty="0" err="1" smtClean="0"/>
              <a:t>HiRD</a:t>
            </a:r>
            <a:r>
              <a:rPr lang="en-US" baseline="0" dirty="0" smtClean="0"/>
              <a:t>, which provides </a:t>
            </a:r>
            <a:r>
              <a:rPr lang="en-US" baseline="0" dirty="0" err="1" smtClean="0"/>
              <a:t>livelock</a:t>
            </a:r>
            <a:r>
              <a:rPr lang="en-US" baseline="0" dirty="0" smtClean="0"/>
              <a:t> freedom and guarantees delivery</a:t>
            </a:r>
          </a:p>
          <a:p>
            <a:r>
              <a:rPr lang="en-US" baseline="0" dirty="0" smtClean="0"/>
              <a:t>Additionally, our design, </a:t>
            </a:r>
            <a:r>
              <a:rPr lang="en-US" baseline="0" dirty="0" err="1" smtClean="0"/>
              <a:t>HiRD</a:t>
            </a:r>
            <a:r>
              <a:rPr lang="en-US" baseline="0" dirty="0" smtClean="0"/>
              <a:t> provides higher performance and energy </a:t>
            </a:r>
            <a:r>
              <a:rPr lang="en-US" baseline="0" dirty="0" err="1" smtClean="0"/>
              <a:t>efficienct</a:t>
            </a:r>
            <a:r>
              <a:rPr lang="en-US" baseline="0" dirty="0" smtClean="0"/>
              <a:t> and it is also simpler than hierarchical ring designs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let me show three issues that come with deflection routing that can cause </a:t>
            </a:r>
            <a:r>
              <a:rPr lang="en-US" dirty="0" err="1" smtClean="0"/>
              <a:t>livelock</a:t>
            </a:r>
            <a:r>
              <a:rPr lang="en-US" dirty="0" smtClean="0"/>
              <a:t>. The first issue is the injection starvation, which I will show</a:t>
            </a:r>
            <a:r>
              <a:rPr lang="en-US" baseline="0" dirty="0" smtClean="0"/>
              <a:t> in an example here.</a:t>
            </a:r>
          </a:p>
          <a:p>
            <a:endParaRPr lang="en-US" baseline="0" dirty="0" smtClean="0"/>
          </a:p>
          <a:p>
            <a:r>
              <a:rPr lang="en-US" baseline="0" dirty="0" smtClean="0"/>
              <a:t>Suppose that there is a ring connecting four nodes together, and let us focus on the </a:t>
            </a:r>
            <a:r>
              <a:rPr lang="en-US" baseline="0" dirty="0" err="1" smtClean="0"/>
              <a:t>buttom</a:t>
            </a:r>
            <a:r>
              <a:rPr lang="en-US" baseline="0" dirty="0" smtClean="0"/>
              <a:t> node where there is one flit waiting to be injected into the ring. Let say that there are two additional flits coming from its neighbor at every single cycle. In this case, it is possible that both incoming flits will not eject and move along in the ring. This will disallow the flit from the source from injecting into the network and become starved.</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provide</a:t>
            </a:r>
            <a:r>
              <a:rPr lang="en-US" baseline="0" dirty="0" smtClean="0"/>
              <a:t> injection guarantee, we implement a mechanism where, after a flit unable to inject itself into the ring for some amount of cycles, which we set to 150 cycles in our work, all other node in the ring will stop injecting flits into the ring. This means that eventually all flits in the ring will be drained and the starved flit will eventually be able to inject into the ring. Thus, we provide injection guarantee.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a:t>
            </a:r>
            <a:r>
              <a:rPr lang="en-US" baseline="0" dirty="0" smtClean="0"/>
              <a:t> us look at the second issue, which is called transfer starvation. Let us look at this example where there is a flit that want to exit the ring and goes into the transfer FIFO, which is full at the moment, in order to move on to the next ring. In this case, suppose that the next instance the transfer FIFO slot is available, it is possible that there are other flits incoming from another node wanting to be injected into the transfer FIFO, preventing the red flit from injecting itself into the transfer FIFO and get deflected around the ring. The red flit can potentially ended up being deflected forever causing a problem we called transfer starvation.</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a:t>
            </a:r>
            <a:r>
              <a:rPr lang="en-US" baseline="0" dirty="0" smtClean="0"/>
              <a:t> to solve the transfer starvation, we implement a mechanism where if a flit is deflected around the loop a certain amount of time, which we set to 10 in our evaluation. Whenever the next time a transfer FIFO slot is available, the first available FIFO slot will be reserved for the starved flit, allowing the starved flit to move on into the transfer FIFO, providing transfer guarantee. In the worst case, this reservation </a:t>
            </a:r>
            <a:r>
              <a:rPr lang="en-US" baseline="0" dirty="0" err="1" smtClean="0"/>
              <a:t>preriod</a:t>
            </a:r>
            <a:r>
              <a:rPr lang="en-US" baseline="0" dirty="0" smtClean="0"/>
              <a:t> will happen until all the flits in the ring arrive at its transfer FIFO.</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Lastly,</a:t>
            </a:r>
            <a:r>
              <a:rPr lang="en-US" baseline="0" dirty="0" smtClean="0"/>
              <a:t> the remaining problem is that we have to ensure that flit can eventually eject itself once it reaches the destination. In this case, we borrow a mechanism proposed by </a:t>
            </a:r>
            <a:r>
              <a:rPr lang="en-US" baseline="0" dirty="0" err="1" smtClean="0"/>
              <a:t>Fallin</a:t>
            </a:r>
            <a:r>
              <a:rPr lang="en-US" baseline="0" dirty="0" smtClean="0"/>
              <a:t> et al. in HPCA 2011 called “retransmit-once”. In re-transmit once, if a flit cannot eject itself at the destination and got dropped, a buffer slot will be reserved at the </a:t>
            </a:r>
            <a:r>
              <a:rPr lang="en-US" baseline="0" dirty="0" err="1" smtClean="0"/>
              <a:t>destinating</a:t>
            </a:r>
            <a:r>
              <a:rPr lang="en-US" baseline="0" dirty="0" smtClean="0"/>
              <a:t> ensuring that the next time this same flit got to the destination, this flit can use the reserved buffer slot and eject itself.</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example, I will show a general idea of how we provide end-to-end</a:t>
            </a:r>
            <a:r>
              <a:rPr lang="en-US" baseline="0" dirty="0" smtClean="0"/>
              <a:t> delivery guarantees. Let say that there are two local rings connected by a global ring. Let’s say that a flit is injected from the source, shown in the figure, and would like to reach the destination on another ring, shown in the figure. Injection guarantee will ensure that this flit can inject itself into the local ring. Additionally, transfer guarantee will ensure that a flit can move from one ring to another and finally arrive at the destination as shown in this example.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I have explained</a:t>
            </a:r>
            <a:r>
              <a:rPr lang="en-US" baseline="0" dirty="0" smtClean="0"/>
              <a:t> how we provide end-to-end guarantees. I will go over the overview of our design, </a:t>
            </a:r>
            <a:r>
              <a:rPr lang="en-US" baseline="0" dirty="0" err="1" smtClean="0"/>
              <a:t>HiRD</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a:t>
            </a:r>
            <a:r>
              <a:rPr lang="en-US" dirty="0" err="1" smtClean="0"/>
              <a:t>HiRD</a:t>
            </a:r>
            <a:r>
              <a:rPr lang="en-US" dirty="0" smtClean="0"/>
              <a:t> uses deflection routing.</a:t>
            </a:r>
            <a:r>
              <a:rPr lang="en-US" baseline="0" dirty="0" smtClean="0"/>
              <a:t> Second </a:t>
            </a:r>
            <a:r>
              <a:rPr lang="en-US" baseline="0" dirty="0" err="1" smtClean="0"/>
              <a:t>HiRD</a:t>
            </a:r>
            <a:r>
              <a:rPr lang="en-US" baseline="0" dirty="0" smtClean="0"/>
              <a:t> eliminate all the buffers in every local ring and </a:t>
            </a:r>
            <a:r>
              <a:rPr lang="en-US" baseline="0" dirty="0" err="1" smtClean="0"/>
              <a:t>HiRD</a:t>
            </a:r>
            <a:r>
              <a:rPr lang="en-US" baseline="0" dirty="0" smtClean="0"/>
              <a:t> simplify the bridge router design by eliminating most buffers and uses simpler crossbars. Lastly, </a:t>
            </a:r>
            <a:r>
              <a:rPr lang="en-US" baseline="0" dirty="0" err="1" smtClean="0"/>
              <a:t>HiRD</a:t>
            </a:r>
            <a:r>
              <a:rPr lang="en-US" baseline="0" dirty="0" smtClean="0"/>
              <a:t> provides end-to-end delivery </a:t>
            </a:r>
            <a:r>
              <a:rPr lang="en-US" baseline="0" dirty="0" err="1" smtClean="0"/>
              <a:t>guarantess</a:t>
            </a:r>
            <a:r>
              <a:rPr lang="en-US" baseline="0" dirty="0" smtClean="0"/>
              <a:t>. Injection guarantee through </a:t>
            </a:r>
            <a:r>
              <a:rPr lang="en-US" baseline="0" dirty="0" err="1" smtClean="0"/>
              <a:t>thorttling</a:t>
            </a:r>
            <a:r>
              <a:rPr lang="en-US" baseline="0" dirty="0" smtClean="0"/>
              <a:t> and transfer guarantee through reservation.</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Putting</a:t>
            </a:r>
            <a:r>
              <a:rPr lang="en-US" baseline="0" dirty="0" smtClean="0"/>
              <a:t> everything together, deflection routing provides simpler flow control and simpler crossbar and control logic. Eliminating buffers provide simpler and faster local routers as well as lower power, less area and simpler local and bridge router designs. End-to-end guarantee ensures that all flits will eventually arrive at its destination.</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I have explained</a:t>
            </a:r>
            <a:r>
              <a:rPr lang="en-US" baseline="0" dirty="0" smtClean="0"/>
              <a:t> the mechanism of “</a:t>
            </a:r>
            <a:r>
              <a:rPr lang="en-US" baseline="0" dirty="0" err="1" smtClean="0"/>
              <a:t>HiRD</a:t>
            </a:r>
            <a:r>
              <a:rPr lang="en-US" baseline="0" dirty="0" smtClean="0"/>
              <a:t>”, I would like to show the key results.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outline of this talk.</a:t>
            </a:r>
            <a:r>
              <a:rPr lang="en-US" baseline="0" dirty="0" smtClean="0"/>
              <a:t> I will start with the background and the motivation behind this work.</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perform our</a:t>
            </a:r>
            <a:r>
              <a:rPr lang="en-US" baseline="0" dirty="0" smtClean="0"/>
              <a:t> evaluation on a 16 and 64 </a:t>
            </a:r>
            <a:r>
              <a:rPr lang="en-US" baseline="0" dirty="0" err="1" smtClean="0"/>
              <a:t>OoO</a:t>
            </a:r>
            <a:r>
              <a:rPr lang="en-US" baseline="0" dirty="0" smtClean="0"/>
              <a:t> CPU cores with 64KB L1 and distributed L2. </a:t>
            </a:r>
            <a:r>
              <a:rPr lang="en-US" baseline="0" dirty="0" err="1" smtClean="0"/>
              <a:t>HiRD</a:t>
            </a:r>
            <a:r>
              <a:rPr lang="en-US" baseline="0" dirty="0" smtClean="0"/>
              <a:t> uses 5 total buffers in each bridge routers and we implement the local routing with 2 cycles latency and the bridge router with a 3 cycles latency. We evaluated our design on 60 different workloads consisting of different number of SPEC2006 applications.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compared</a:t>
            </a:r>
            <a:r>
              <a:rPr lang="en-US" baseline="0" dirty="0" smtClean="0"/>
              <a:t> </a:t>
            </a:r>
            <a:r>
              <a:rPr lang="en-US" baseline="0" dirty="0" err="1" smtClean="0"/>
              <a:t>HiRD</a:t>
            </a:r>
            <a:r>
              <a:rPr lang="en-US" baseline="0" dirty="0" smtClean="0"/>
              <a:t> with two previously proposed designs. The first design is a single ring designed proposed by Kim and Kim in NoCArc’09. We also vary the link bandwidth of these designs from 64 bits to 256 bits. Additionally, we compare </a:t>
            </a:r>
            <a:r>
              <a:rPr lang="en-US" baseline="0" dirty="0" err="1" smtClean="0"/>
              <a:t>HiRD</a:t>
            </a:r>
            <a:r>
              <a:rPr lang="en-US" baseline="0" dirty="0" smtClean="0"/>
              <a:t> with the most recent buffered hierarchical ring design proposed by </a:t>
            </a:r>
            <a:r>
              <a:rPr lang="en-US" baseline="0" dirty="0" err="1" smtClean="0"/>
              <a:t>Ravindran</a:t>
            </a:r>
            <a:r>
              <a:rPr lang="en-US" baseline="0" dirty="0" smtClean="0"/>
              <a:t> and </a:t>
            </a:r>
            <a:r>
              <a:rPr lang="en-US" baseline="0" dirty="0" err="1" smtClean="0"/>
              <a:t>Stumm</a:t>
            </a:r>
            <a:r>
              <a:rPr lang="en-US" baseline="0" dirty="0" smtClean="0"/>
              <a:t> in HPCA 1997. We set the buffered hierarchical ring design with the same topology, bisection bandwidth and use 4 flit buffers in both local and global routers.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this graph, we show the system performance in the y-axis and the x-axis shows the performance of various design including the buffered hierarchical ring and </a:t>
            </a:r>
            <a:r>
              <a:rPr lang="en-US" baseline="0" dirty="0" err="1" smtClean="0"/>
              <a:t>HiRD</a:t>
            </a:r>
            <a:r>
              <a:rPr lang="en-US" baseline="0" dirty="0" smtClean="0"/>
              <a:t>. Compared to a buffered hierarchical ring, </a:t>
            </a:r>
            <a:r>
              <a:rPr lang="en-US" baseline="0" dirty="0" err="1" smtClean="0"/>
              <a:t>HiRD</a:t>
            </a:r>
            <a:r>
              <a:rPr lang="en-US" baseline="0" dirty="0" smtClean="0"/>
              <a:t> performs 1.9% better is a 4x4 case and 2.9% better in an 8x8 case. This performance gain is due to the lower local router latency, from 3 cycles to 2 cycles, and throttling. Additionally, both </a:t>
            </a:r>
            <a:r>
              <a:rPr lang="en-US" baseline="0" dirty="0" err="1" smtClean="0"/>
              <a:t>heirarchical</a:t>
            </a:r>
            <a:r>
              <a:rPr lang="en-US" baseline="0" dirty="0" smtClean="0"/>
              <a:t> designs perform better as the size of the network gets larger.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graph, we show</a:t>
            </a:r>
            <a:r>
              <a:rPr lang="en-US" baseline="0" dirty="0" smtClean="0"/>
              <a:t> the network power on the y-axis and the x-axis shows the power of different ring designs including the buffered hierarchical ring and </a:t>
            </a:r>
            <a:r>
              <a:rPr lang="en-US" baseline="0" dirty="0" err="1" smtClean="0"/>
              <a:t>HiRD</a:t>
            </a:r>
            <a:r>
              <a:rPr lang="en-US" baseline="0" dirty="0" smtClean="0"/>
              <a:t> at different network size. Compared to a buffered hierarchical ring design, </a:t>
            </a:r>
            <a:r>
              <a:rPr lang="en-US" baseline="0" dirty="0" err="1" smtClean="0"/>
              <a:t>HiRD</a:t>
            </a:r>
            <a:r>
              <a:rPr lang="en-US" baseline="0" dirty="0" smtClean="0"/>
              <a:t> reduces network power by 46.6% in the 4x4 case and 15% in an 8x8 case because routers in </a:t>
            </a:r>
            <a:r>
              <a:rPr lang="en-US" baseline="0" dirty="0" err="1" smtClean="0"/>
              <a:t>HiRD</a:t>
            </a:r>
            <a:r>
              <a:rPr lang="en-US" baseline="0" dirty="0" smtClean="0"/>
              <a:t> are simpler, has much lower number of buffers and employs a simpler deflection flow control. </a:t>
            </a:r>
            <a:r>
              <a:rPr lang="en-US" baseline="0" dirty="0" err="1" smtClean="0"/>
              <a:t>HiRD</a:t>
            </a:r>
            <a:r>
              <a:rPr lang="en-US" baseline="0" dirty="0" smtClean="0"/>
              <a:t> also consume much less power than single ring designs due to reductions in links power.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Lastly,</a:t>
            </a:r>
            <a:r>
              <a:rPr lang="en-US" baseline="0" dirty="0" smtClean="0"/>
              <a:t> we have evaluated the network area and router critical path on a 16-node setup with 8 bridge router using </a:t>
            </a:r>
            <a:r>
              <a:rPr lang="en-US" baseline="0" dirty="0" err="1" smtClean="0"/>
              <a:t>Verilog</a:t>
            </a:r>
            <a:r>
              <a:rPr lang="en-US" baseline="0" dirty="0" smtClean="0"/>
              <a:t> RTL on a 45nm library. We </a:t>
            </a:r>
            <a:r>
              <a:rPr lang="en-US" baseline="0" dirty="0" err="1" smtClean="0"/>
              <a:t>doung</a:t>
            </a:r>
            <a:r>
              <a:rPr lang="en-US" baseline="0" dirty="0" smtClean="0"/>
              <a:t> that </a:t>
            </a:r>
            <a:r>
              <a:rPr lang="en-US" baseline="0" dirty="0" err="1" smtClean="0"/>
              <a:t>HiRD</a:t>
            </a:r>
            <a:r>
              <a:rPr lang="en-US" baseline="0" dirty="0" smtClean="0"/>
              <a:t> reduces the </a:t>
            </a:r>
            <a:r>
              <a:rPr lang="en-US" baseline="0" dirty="0" err="1" smtClean="0"/>
              <a:t>NoC</a:t>
            </a:r>
            <a:r>
              <a:rPr lang="en-US" baseline="0" dirty="0" smtClean="0"/>
              <a:t> area by 50.3% compared to a buffered hierarchical ring design and reduces the local router critical path by 29.9% compared to a </a:t>
            </a:r>
            <a:r>
              <a:rPr lang="en-US" baseline="0" dirty="0" err="1" smtClean="0"/>
              <a:t>bufferd</a:t>
            </a:r>
            <a:r>
              <a:rPr lang="en-US" baseline="0" dirty="0" smtClean="0"/>
              <a:t> hierarchical ring design.</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a:t>
            </a:r>
            <a:r>
              <a:rPr lang="en-US" baseline="0" dirty="0" smtClean="0"/>
              <a:t> we finish up the presentation, I would like to add that we also provide several additional results in the paper, which includes the detailed power breakdown, </a:t>
            </a:r>
            <a:r>
              <a:rPr lang="en-US" baseline="0" dirty="0" err="1" smtClean="0"/>
              <a:t>systhetic</a:t>
            </a:r>
            <a:r>
              <a:rPr lang="en-US" baseline="0" dirty="0" smtClean="0"/>
              <a:t> evaluations, energy efficiency results and the worst case analysis. Lastly, we also provide a technical report that contains multithreaded evaluation, average, 90</a:t>
            </a:r>
            <a:r>
              <a:rPr lang="en-US" baseline="30000" dirty="0" smtClean="0"/>
              <a:t>th</a:t>
            </a:r>
            <a:r>
              <a:rPr lang="en-US" baseline="0" dirty="0" smtClean="0"/>
              <a:t> percentile, and maximum latency analysis, comparison against other topologies, which are mesh, </a:t>
            </a:r>
            <a:r>
              <a:rPr lang="en-US" baseline="0" dirty="0" err="1" smtClean="0"/>
              <a:t>bufferless</a:t>
            </a:r>
            <a:r>
              <a:rPr lang="en-US" baseline="0" dirty="0" smtClean="0"/>
              <a:t> mesh and flattened butterfly topologies, as well as </a:t>
            </a:r>
            <a:r>
              <a:rPr lang="en-US" baseline="0" dirty="0" err="1" smtClean="0"/>
              <a:t>sentivity</a:t>
            </a:r>
            <a:r>
              <a:rPr lang="en-US" baseline="0" dirty="0" smtClean="0"/>
              <a:t> analyses on different link bandwidths and different number of buffers.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I will conclude.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We observed that a ring interconnect, which is a commonly used design in modern systems nowadays, does not scale well as the number of cores increases.</a:t>
            </a:r>
          </a:p>
          <a:p>
            <a:endParaRPr lang="en-US" baseline="0" dirty="0" smtClean="0"/>
          </a:p>
          <a:p>
            <a:r>
              <a:rPr lang="en-US" baseline="0" dirty="0" smtClean="0"/>
              <a:t>Previous work has proposed one possible solution, which is a hierarchical ring, that can provide good performance compared to a single ring. However, we observed that previously proposed hierarchical design is complex and energy inefficient due to complicated buffering and flow control.</a:t>
            </a:r>
          </a:p>
          <a:p>
            <a:endParaRPr lang="en-US" baseline="0" dirty="0" smtClean="0"/>
          </a:p>
          <a:p>
            <a:r>
              <a:rPr lang="en-US" baseline="0" dirty="0" smtClean="0"/>
              <a:t>In this work, we propose a solution called “hierarchical ring with deflection” or </a:t>
            </a:r>
            <a:r>
              <a:rPr lang="en-US" baseline="0" dirty="0" err="1" smtClean="0"/>
              <a:t>HiRD</a:t>
            </a:r>
            <a:r>
              <a:rPr lang="en-US" baseline="0" dirty="0" smtClean="0"/>
              <a:t>, which provides </a:t>
            </a:r>
            <a:r>
              <a:rPr lang="en-US" baseline="0" dirty="0" err="1" smtClean="0"/>
              <a:t>livelock</a:t>
            </a:r>
            <a:r>
              <a:rPr lang="en-US" baseline="0" dirty="0" smtClean="0"/>
              <a:t> freedom and guarantees delivery</a:t>
            </a:r>
          </a:p>
          <a:p>
            <a:r>
              <a:rPr lang="en-US" baseline="0" dirty="0" smtClean="0"/>
              <a:t>Additionally, our design, </a:t>
            </a:r>
            <a:r>
              <a:rPr lang="en-US" baseline="0" dirty="0" err="1" smtClean="0"/>
              <a:t>HiRD</a:t>
            </a:r>
            <a:r>
              <a:rPr lang="en-US" baseline="0" dirty="0" smtClean="0"/>
              <a:t> provides higher performance and energy </a:t>
            </a:r>
            <a:r>
              <a:rPr lang="en-US" baseline="0" dirty="0" err="1" smtClean="0"/>
              <a:t>efficienct</a:t>
            </a:r>
            <a:r>
              <a:rPr lang="en-US" baseline="0" dirty="0" smtClean="0"/>
              <a:t> and it is also simpler than hierarchical ring designs</a:t>
            </a:r>
            <a:endParaRPr lang="en-US" dirty="0" smtClean="0"/>
          </a:p>
          <a:p>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38</a:t>
            </a:fld>
            <a:endParaRPr lang="en-US"/>
          </a:p>
        </p:txBody>
      </p:sp>
    </p:spTree>
    <p:extLst>
      <p:ext uri="{BB962C8B-B14F-4D97-AF65-F5344CB8AC3E}">
        <p14:creationId xmlns:p14="http://schemas.microsoft.com/office/powerpoint/2010/main" val="12302245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we will present</a:t>
            </a:r>
            <a:r>
              <a:rPr lang="en-US" baseline="0" dirty="0" smtClean="0"/>
              <a:t> the performance on a network intensive workloads. We evaluate our design with 15 network intensive workloads.</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modern system nowadays, where there are several CPU cores connected with each other. A ring is typically used to provide communication between cores. However, as the number of cores grows, sending a packet from one end to the other will be slower and cost more power.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a:t>
            </a:r>
            <a:r>
              <a:rPr lang="en-US" baseline="0" dirty="0" smtClean="0"/>
              <a:t> let’s look at the system performance. In this plot, the y-axis shows the system performance and the x-axis shows the performance of different designs and network size. We observed that </a:t>
            </a:r>
            <a:r>
              <a:rPr lang="en-US" baseline="0" dirty="0" err="1" smtClean="0"/>
              <a:t>HiRD</a:t>
            </a:r>
            <a:r>
              <a:rPr lang="en-US" baseline="0" dirty="0" smtClean="0"/>
              <a:t> outperforms buffered hierarchical design by 2.5% on a 4x4 network and 5.6% on an 8x8 network. We observe that deflections and throttling help reducing the network congestion and distribute packets throughout the network.</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plot shows the network power. The y-axis shows the network power while the x-axis shows the different designs and network sizes. We observed that compared to a buffered hierarchical ring, </a:t>
            </a:r>
            <a:r>
              <a:rPr lang="en-US" baseline="0" dirty="0" err="1" smtClean="0"/>
              <a:t>HiRD</a:t>
            </a:r>
            <a:r>
              <a:rPr lang="en-US" baseline="0" dirty="0" smtClean="0"/>
              <a:t> consumes 37% less power in a 4x4 network and 11.9% lower power in an 8x8 network. We observed that the reason why the power saving of </a:t>
            </a:r>
            <a:r>
              <a:rPr lang="en-US" baseline="0" dirty="0" err="1" smtClean="0"/>
              <a:t>HiRD</a:t>
            </a:r>
            <a:r>
              <a:rPr lang="en-US" baseline="0" dirty="0" smtClean="0"/>
              <a:t> is lower in network intensive workloads is because there are more deflections. These additional deflections cause more power.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Previous work has proposed the solution</a:t>
            </a:r>
            <a:r>
              <a:rPr lang="en-US" baseline="0" dirty="0" smtClean="0"/>
              <a:t> to the performance scalability problem by using a hierarchy design.</a:t>
            </a:r>
          </a:p>
          <a:p>
            <a:endParaRPr lang="en-US" baseline="0" dirty="0" smtClean="0"/>
          </a:p>
          <a:p>
            <a:r>
              <a:rPr lang="en-US" baseline="0" dirty="0" smtClean="0"/>
              <a:t>In this example, there are sixteen CPU cores in the system. First, the hierarchical design will connect each region of the cores together using a single ring. We called these rings a “local ring” or a lower level ring. Afterward, each local rings are connected onto a global ring using a bridge router. This global ring can have multiple level. With the global ring, packets from one node can reach a far-away location in fewer number of hops compared to single ring. </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let me show you the performance of the hierarchical design. In this plot, the y-axis shows the performance of a system and the x-axis shows the performance for each design at different network sizes. As shown here, the hierarchy design provides better performance as the size of the network gets bigger.</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However, hierarchical ring also</a:t>
            </a:r>
            <a:r>
              <a:rPr lang="en-US" baseline="0" dirty="0" smtClean="0"/>
              <a:t> comes at a cost </a:t>
            </a:r>
            <a:r>
              <a:rPr lang="en-US" baseline="0" dirty="0" smtClean="0">
                <a:sym typeface="Wingdings" pitchFamily="2" charset="2"/>
              </a:rPr>
              <a:t> they are more complicated than a single ring. There need to be several buffering at the global ring. Additionally, to support a flow control, there need to be more buffers at each local rings. </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complicated buffering and flow control has</a:t>
            </a:r>
            <a:r>
              <a:rPr lang="en-US" baseline="0" dirty="0" smtClean="0"/>
              <a:t> an impact on the power efficiency of the network. In this plot, the y-axis shows the network power, lower is better. The x-axis shows the network power of different ring designs including the hierarchical ring. This plot shows that the design complexity, which are complicated buffering and flow control I mentioned in the previous slide, increases the power consumption.</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result, our goal of this paper</a:t>
            </a:r>
            <a:r>
              <a:rPr lang="en-US" baseline="0" dirty="0" smtClean="0"/>
              <a:t> is to design a hierarchical ring that has lower complexity without sacrificing performance</a:t>
            </a:r>
            <a:endParaRPr lang="en-US" dirty="0"/>
          </a:p>
        </p:txBody>
      </p:sp>
      <p:sp>
        <p:nvSpPr>
          <p:cNvPr id="4" name="Slide Number Placeholder 3"/>
          <p:cNvSpPr>
            <a:spLocks noGrp="1"/>
          </p:cNvSpPr>
          <p:nvPr>
            <p:ph type="sldNum" sz="quarter" idx="10"/>
          </p:nvPr>
        </p:nvSpPr>
        <p:spPr/>
        <p:txBody>
          <a:bodyPr/>
          <a:lstStyle/>
          <a:p>
            <a:fld id="{EF7F79D3-8C36-4CB5-B03B-F440DA7B71A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61274973"/>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1471947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4168761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382000" cy="761999"/>
          </a:xfrm>
        </p:spPr>
        <p:txBody>
          <a:bodyPr>
            <a:noAutofit/>
          </a:bodyPr>
          <a:lstStyle>
            <a:lvl1pPr>
              <a:defRPr sz="4800" b="1"/>
            </a:lvl1pPr>
          </a:lstStyle>
          <a:p>
            <a:r>
              <a:rPr lang="en-US" smtClean="0"/>
              <a:t>Click to edit Master title style</a:t>
            </a:r>
            <a:endParaRPr lang="en-US" dirty="0"/>
          </a:p>
        </p:txBody>
      </p:sp>
      <p:sp>
        <p:nvSpPr>
          <p:cNvPr id="3" name="Content Placeholder 2"/>
          <p:cNvSpPr>
            <a:spLocks noGrp="1"/>
          </p:cNvSpPr>
          <p:nvPr>
            <p:ph idx="1"/>
          </p:nvPr>
        </p:nvSpPr>
        <p:spPr>
          <a:xfrm>
            <a:off x="381000" y="1066800"/>
            <a:ext cx="8382000" cy="5638800"/>
          </a:xfrm>
        </p:spPr>
        <p:txBody>
          <a:bodyPr>
            <a:noAutofit/>
          </a:bodyPr>
          <a:lstStyle>
            <a:lvl1pPr marL="285750" indent="-285750">
              <a:defRPr sz="3600">
                <a:latin typeface="+mj-lt"/>
              </a:defRPr>
            </a:lvl1pPr>
            <a:lvl2pPr marL="742950" indent="-285750">
              <a:buFont typeface="Calibri Light" panose="020F0302020204030204" pitchFamily="34" charset="0"/>
              <a:buChar char="–"/>
              <a:defRPr sz="3200">
                <a:latin typeface="+mj-lt"/>
              </a:defRPr>
            </a:lvl2pPr>
            <a:lvl3pPr>
              <a:defRPr sz="2800">
                <a:latin typeface="+mj-lt"/>
              </a:defRPr>
            </a:lvl3pPr>
            <a:lvl4pPr>
              <a:defRPr sz="2400">
                <a:latin typeface="+mj-lt"/>
              </a:defRPr>
            </a:lvl4pPr>
            <a:lvl5pPr>
              <a:defRPr sz="2400">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2"/>
          </p:nvPr>
        </p:nvSpPr>
        <p:spPr>
          <a:xfrm>
            <a:off x="8077200" y="6340475"/>
            <a:ext cx="685800" cy="365125"/>
          </a:xfrm>
        </p:spPr>
        <p:txBody>
          <a:bodyPr/>
          <a:lstStyle>
            <a:lvl1pPr>
              <a:defRPr sz="2000">
                <a:latin typeface="Cambria Math" panose="02040503050406030204" pitchFamily="18" charset="0"/>
                <a:ea typeface="Cambria Math" panose="02040503050406030204" pitchFamily="18" charset="0"/>
              </a:defRPr>
            </a:lvl1pPr>
          </a:lstStyle>
          <a:p>
            <a:fld id="{D4D2B188-1D62-4FCA-8363-938AD4629BBB}" type="slidenum">
              <a:rPr lang="en-US" smtClean="0"/>
              <a:pPr/>
              <a:t>‹#›</a:t>
            </a:fld>
            <a:endParaRPr lang="en-US"/>
          </a:p>
        </p:txBody>
      </p:sp>
    </p:spTree>
    <p:extLst>
      <p:ext uri="{BB962C8B-B14F-4D97-AF65-F5344CB8AC3E}">
        <p14:creationId xmlns:p14="http://schemas.microsoft.com/office/powerpoint/2010/main" val="434553616"/>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328826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237085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3970675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387559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418453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2647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D2B188-1D62-4FCA-8363-938AD4629BBB}" type="slidenum">
              <a:rPr lang="en-US" smtClean="0"/>
              <a:pPr/>
              <a:t>‹#›</a:t>
            </a:fld>
            <a:endParaRPr lang="en-US"/>
          </a:p>
        </p:txBody>
      </p:sp>
    </p:spTree>
    <p:extLst>
      <p:ext uri="{BB962C8B-B14F-4D97-AF65-F5344CB8AC3E}">
        <p14:creationId xmlns:p14="http://schemas.microsoft.com/office/powerpoint/2010/main" val="9312023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52401"/>
            <a:ext cx="8686800" cy="106679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8600" y="1219200"/>
            <a:ext cx="8686800" cy="550227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2B188-1D62-4FCA-8363-938AD4629BBB}" type="slidenum">
              <a:rPr lang="en-US" smtClean="0"/>
              <a:pPr/>
              <a:t>‹#›</a:t>
            </a:fld>
            <a:endParaRPr lang="en-US"/>
          </a:p>
        </p:txBody>
      </p:sp>
    </p:spTree>
    <p:extLst>
      <p:ext uri="{BB962C8B-B14F-4D97-AF65-F5344CB8AC3E}">
        <p14:creationId xmlns:p14="http://schemas.microsoft.com/office/powerpoint/2010/main" val="771722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chart" Target="../charts/chart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2.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chart" Target="../charts/chart5.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3" Type="http://schemas.openxmlformats.org/officeDocument/2006/relationships/chart" Target="../charts/chart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9677400" cy="2057400"/>
          </a:xfrm>
          <a:noFill/>
        </p:spPr>
        <p:txBody>
          <a:bodyPr anchor="ctr">
            <a:noAutofit/>
          </a:bodyPr>
          <a:lstStyle/>
          <a:p>
            <a:r>
              <a:rPr lang="en-US" sz="4200" dirty="0" smtClean="0"/>
              <a:t>Design and Evaluation of</a:t>
            </a:r>
            <a:br>
              <a:rPr lang="en-US" sz="4200" dirty="0" smtClean="0"/>
            </a:br>
            <a:r>
              <a:rPr lang="en-US" sz="4200" dirty="0" smtClean="0"/>
              <a:t>Hierarchical Rings with Deflection Routing</a:t>
            </a:r>
            <a:endParaRPr lang="en-US" sz="4200" b="1" dirty="0">
              <a:solidFill>
                <a:schemeClr val="tx1">
                  <a:lumMod val="85000"/>
                  <a:lumOff val="15000"/>
                </a:schemeClr>
              </a:solidFill>
            </a:endParaRPr>
          </a:p>
        </p:txBody>
      </p:sp>
      <p:sp>
        <p:nvSpPr>
          <p:cNvPr id="3" name="Subtitle 2"/>
          <p:cNvSpPr>
            <a:spLocks noGrp="1"/>
          </p:cNvSpPr>
          <p:nvPr>
            <p:ph type="subTitle" idx="1"/>
          </p:nvPr>
        </p:nvSpPr>
        <p:spPr>
          <a:xfrm>
            <a:off x="0" y="2362200"/>
            <a:ext cx="9144000" cy="2438400"/>
          </a:xfrm>
        </p:spPr>
        <p:txBody>
          <a:bodyPr anchor="ctr">
            <a:noAutofit/>
          </a:bodyPr>
          <a:lstStyle/>
          <a:p>
            <a:pPr fontAlgn="base"/>
            <a:r>
              <a:rPr lang="en-US" sz="2600" b="1" dirty="0" err="1" smtClean="0"/>
              <a:t>Rachata</a:t>
            </a:r>
            <a:r>
              <a:rPr lang="en-US" sz="2600" b="1" dirty="0" smtClean="0"/>
              <a:t> </a:t>
            </a:r>
            <a:r>
              <a:rPr lang="en-US" sz="2600" b="1" dirty="0" err="1" smtClean="0"/>
              <a:t>Ausavarungnirun</a:t>
            </a:r>
            <a:r>
              <a:rPr lang="en-US" sz="2600" dirty="0" smtClean="0"/>
              <a:t>, Chris </a:t>
            </a:r>
            <a:r>
              <a:rPr lang="en-US" sz="2600" dirty="0" err="1" smtClean="0"/>
              <a:t>Fallin</a:t>
            </a:r>
            <a:r>
              <a:rPr lang="en-US" sz="2600" dirty="0" smtClean="0"/>
              <a:t>, </a:t>
            </a:r>
            <a:r>
              <a:rPr lang="en-US" sz="2600" dirty="0" err="1" smtClean="0"/>
              <a:t>Xiangyao</a:t>
            </a:r>
            <a:r>
              <a:rPr lang="en-US" sz="2600" dirty="0" smtClean="0"/>
              <a:t> Yu, ​</a:t>
            </a:r>
          </a:p>
          <a:p>
            <a:pPr fontAlgn="base"/>
            <a:r>
              <a:rPr lang="en-US" sz="2600" dirty="0" smtClean="0"/>
              <a:t>Kevin Chang, Greg </a:t>
            </a:r>
            <a:r>
              <a:rPr lang="en-US" sz="2600" dirty="0" err="1" smtClean="0"/>
              <a:t>Nazario</a:t>
            </a:r>
            <a:r>
              <a:rPr lang="en-US" sz="2600" dirty="0" smtClean="0"/>
              <a:t>, </a:t>
            </a:r>
            <a:r>
              <a:rPr lang="en-US" sz="2600" dirty="0" err="1" smtClean="0"/>
              <a:t>Reetuparna</a:t>
            </a:r>
            <a:r>
              <a:rPr lang="en-US" sz="2600" dirty="0" smtClean="0"/>
              <a:t> Das, </a:t>
            </a:r>
          </a:p>
          <a:p>
            <a:pPr fontAlgn="base"/>
            <a:r>
              <a:rPr lang="en-US" sz="2600" dirty="0" smtClean="0"/>
              <a:t>Gabriel H. </a:t>
            </a:r>
            <a:r>
              <a:rPr lang="en-US" sz="2600" dirty="0" err="1" smtClean="0"/>
              <a:t>Loh</a:t>
            </a:r>
            <a:r>
              <a:rPr lang="en-US" sz="2600" dirty="0" smtClean="0"/>
              <a:t>, ​</a:t>
            </a:r>
            <a:r>
              <a:rPr lang="en-US" sz="2600" dirty="0" err="1" smtClean="0"/>
              <a:t>Onur</a:t>
            </a:r>
            <a:r>
              <a:rPr lang="en-US" sz="2600" dirty="0" smtClean="0"/>
              <a:t> </a:t>
            </a:r>
            <a:r>
              <a:rPr lang="en-US" sz="2600" dirty="0" err="1" smtClean="0"/>
              <a:t>Mutlu</a:t>
            </a:r>
            <a:r>
              <a:rPr lang="en-US" sz="3000" dirty="0" smtClean="0"/>
              <a:t>​</a:t>
            </a:r>
          </a:p>
          <a:p>
            <a:pPr fontAlgn="base"/>
            <a:r>
              <a:rPr lang="en-US" sz="3000" dirty="0" smtClean="0"/>
              <a:t>​</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5010982"/>
            <a:ext cx="3200400" cy="485053"/>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00" y="4953000"/>
            <a:ext cx="1828800" cy="529145"/>
          </a:xfrm>
          <a:prstGeom prst="rect">
            <a:avLst/>
          </a:prstGeom>
        </p:spPr>
      </p:pic>
      <p:pic>
        <p:nvPicPr>
          <p:cNvPr id="79874" name="Picture 2" descr="Michigan Logo 2"/>
          <p:cNvPicPr>
            <a:picLocks noChangeAspect="1" noChangeArrowheads="1"/>
          </p:cNvPicPr>
          <p:nvPr/>
        </p:nvPicPr>
        <p:blipFill>
          <a:blip r:embed="rId5" cstate="print"/>
          <a:srcRect/>
          <a:stretch>
            <a:fillRect/>
          </a:stretch>
        </p:blipFill>
        <p:spPr bwMode="auto">
          <a:xfrm>
            <a:off x="6019800" y="5562600"/>
            <a:ext cx="1219200" cy="914400"/>
          </a:xfrm>
          <a:prstGeom prst="rect">
            <a:avLst/>
          </a:prstGeom>
          <a:noFill/>
        </p:spPr>
      </p:pic>
      <p:pic>
        <p:nvPicPr>
          <p:cNvPr id="79876" name="Picture 4" descr="AMD Logo"/>
          <p:cNvPicPr>
            <a:picLocks noChangeAspect="1" noChangeArrowheads="1"/>
          </p:cNvPicPr>
          <p:nvPr/>
        </p:nvPicPr>
        <p:blipFill>
          <a:blip r:embed="rId6" cstate="print"/>
          <a:srcRect/>
          <a:stretch>
            <a:fillRect/>
          </a:stretch>
        </p:blipFill>
        <p:spPr bwMode="auto">
          <a:xfrm>
            <a:off x="1447800" y="5791200"/>
            <a:ext cx="2133600" cy="443790"/>
          </a:xfrm>
          <a:prstGeom prst="rect">
            <a:avLst/>
          </a:prstGeom>
          <a:noFill/>
        </p:spPr>
      </p:pic>
    </p:spTree>
    <p:extLst>
      <p:ext uri="{BB962C8B-B14F-4D97-AF65-F5344CB8AC3E}">
        <p14:creationId xmlns:p14="http://schemas.microsoft.com/office/powerpoint/2010/main" val="2779378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and Motivation</a:t>
            </a:r>
          </a:p>
          <a:p>
            <a:r>
              <a:rPr lang="en-US" b="1" dirty="0" smtClean="0"/>
              <a:t>Key Idea: Deflection Routing</a:t>
            </a:r>
          </a:p>
          <a:p>
            <a:r>
              <a:rPr lang="en-US" dirty="0" smtClean="0"/>
              <a:t>End-to-end Delivery Guarantees</a:t>
            </a:r>
          </a:p>
          <a:p>
            <a:r>
              <a:rPr lang="en-US" dirty="0" smtClean="0"/>
              <a:t>Our Solution: </a:t>
            </a:r>
            <a:r>
              <a:rPr lang="en-US" dirty="0" err="1" smtClean="0"/>
              <a:t>HiRD</a:t>
            </a:r>
            <a:endParaRPr lang="en-US" dirty="0" smtClean="0"/>
          </a:p>
          <a:p>
            <a:r>
              <a:rPr lang="en-US" dirty="0" smtClean="0"/>
              <a:t>Results</a:t>
            </a:r>
          </a:p>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10</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Idea</a:t>
            </a:r>
            <a:endParaRPr lang="en-US" dirty="0"/>
          </a:p>
        </p:txBody>
      </p:sp>
      <p:sp>
        <p:nvSpPr>
          <p:cNvPr id="3" name="Content Placeholder 2"/>
          <p:cNvSpPr>
            <a:spLocks noGrp="1"/>
          </p:cNvSpPr>
          <p:nvPr>
            <p:ph idx="1"/>
          </p:nvPr>
        </p:nvSpPr>
        <p:spPr/>
        <p:txBody>
          <a:bodyPr/>
          <a:lstStyle/>
          <a:p>
            <a:r>
              <a:rPr lang="en-US" dirty="0" smtClean="0"/>
              <a:t>Eliminate buffers</a:t>
            </a:r>
          </a:p>
          <a:p>
            <a:endParaRPr lang="en-US" dirty="0" smtClean="0"/>
          </a:p>
          <a:p>
            <a:r>
              <a:rPr lang="en-US" dirty="0" smtClean="0"/>
              <a:t>Use deflection routing</a:t>
            </a:r>
          </a:p>
          <a:p>
            <a:pPr lvl="1"/>
            <a:r>
              <a:rPr lang="en-US" dirty="0" smtClean="0"/>
              <a:t>Simpler flow control</a:t>
            </a:r>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11</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304800" y="1447800"/>
            <a:ext cx="3581400" cy="2895600"/>
            <a:chOff x="304800" y="1447800"/>
            <a:chExt cx="3581400" cy="2895600"/>
          </a:xfrm>
        </p:grpSpPr>
        <p:sp>
          <p:nvSpPr>
            <p:cNvPr id="48" name="Oval 47"/>
            <p:cNvSpPr/>
            <p:nvPr/>
          </p:nvSpPr>
          <p:spPr>
            <a:xfrm>
              <a:off x="381000" y="14478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13716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3048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13716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3048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nvSpPr>
          <p:spPr>
            <a:xfrm>
              <a:off x="2590800" y="14478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5814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25146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35814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25146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nvSpPr>
          <p:spPr>
            <a:xfrm>
              <a:off x="381000" y="31242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13716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3048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13716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3048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Oval 88"/>
            <p:cNvSpPr/>
            <p:nvPr/>
          </p:nvSpPr>
          <p:spPr>
            <a:xfrm>
              <a:off x="2590800" y="31242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35814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25146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35814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25146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Oval 98"/>
            <p:cNvSpPr/>
            <p:nvPr/>
          </p:nvSpPr>
          <p:spPr>
            <a:xfrm>
              <a:off x="838200" y="1905000"/>
              <a:ext cx="2438400" cy="19812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762000" y="2514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762000" y="29718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3124200" y="2514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p:cNvSpPr/>
            <p:nvPr/>
          </p:nvSpPr>
          <p:spPr>
            <a:xfrm>
              <a:off x="3124200" y="29718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6" name="Rectangle 105"/>
          <p:cNvSpPr/>
          <p:nvPr/>
        </p:nvSpPr>
        <p:spPr>
          <a:xfrm>
            <a:off x="0" y="1219200"/>
            <a:ext cx="4267200" cy="3352800"/>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Local Router</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t>Key functionality: </a:t>
            </a:r>
          </a:p>
          <a:p>
            <a:pPr lvl="1"/>
            <a:r>
              <a:rPr lang="en-US" dirty="0" smtClean="0"/>
              <a:t>Accept new flits</a:t>
            </a:r>
          </a:p>
          <a:p>
            <a:pPr lvl="1"/>
            <a:r>
              <a:rPr lang="en-US" dirty="0" smtClean="0"/>
              <a:t>Pass flits around the ring</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12</a:t>
            </a:fld>
            <a:endParaRPr lang="en-US"/>
          </a:p>
        </p:txBody>
      </p:sp>
      <p:sp>
        <p:nvSpPr>
          <p:cNvPr id="43" name="Rectangle 42"/>
          <p:cNvSpPr/>
          <p:nvPr/>
        </p:nvSpPr>
        <p:spPr>
          <a:xfrm>
            <a:off x="4572000" y="1447800"/>
            <a:ext cx="3276600" cy="1828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4572000" y="3810000"/>
            <a:ext cx="32766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Core</a:t>
            </a:r>
            <a:endParaRPr lang="en-US" dirty="0">
              <a:solidFill>
                <a:schemeClr val="tx1"/>
              </a:solidFill>
            </a:endParaRPr>
          </a:p>
        </p:txBody>
      </p:sp>
      <p:sp>
        <p:nvSpPr>
          <p:cNvPr id="46" name="Down Arrow 45"/>
          <p:cNvSpPr/>
          <p:nvPr/>
        </p:nvSpPr>
        <p:spPr>
          <a:xfrm>
            <a:off x="5867400" y="3352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Down Arrow 46"/>
          <p:cNvSpPr/>
          <p:nvPr/>
        </p:nvSpPr>
        <p:spPr>
          <a:xfrm flipV="1">
            <a:off x="6477000" y="3352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7467600" y="19050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7239000" y="19050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7010400" y="1905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6781800" y="1905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74676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72390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70104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6781800" y="24384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5410200" y="1905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5181600" y="1905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4953000" y="1905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4724400" y="19050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5410200" y="24384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51816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49530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4724400" y="2438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5791200" y="1981200"/>
            <a:ext cx="838200" cy="9144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105"/>
          <p:cNvGrpSpPr/>
          <p:nvPr/>
        </p:nvGrpSpPr>
        <p:grpSpPr>
          <a:xfrm>
            <a:off x="5943600" y="2209800"/>
            <a:ext cx="533400" cy="381000"/>
            <a:chOff x="3886200" y="304800"/>
            <a:chExt cx="609600" cy="534988"/>
          </a:xfrm>
        </p:grpSpPr>
        <p:cxnSp>
          <p:nvCxnSpPr>
            <p:cNvPr id="88" name="Straight Connector 87"/>
            <p:cNvCxnSpPr/>
            <p:nvPr/>
          </p:nvCxnSpPr>
          <p:spPr>
            <a:xfrm>
              <a:off x="38862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38862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43434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43434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16200000" flipH="1">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5400000">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grpSp>
      <p:sp>
        <p:nvSpPr>
          <p:cNvPr id="107" name="Right Arrow 106"/>
          <p:cNvSpPr/>
          <p:nvPr/>
        </p:nvSpPr>
        <p:spPr>
          <a:xfrm>
            <a:off x="4419600" y="2514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ight Arrow 107"/>
          <p:cNvSpPr/>
          <p:nvPr/>
        </p:nvSpPr>
        <p:spPr>
          <a:xfrm>
            <a:off x="7696200" y="19812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ight Arrow 108"/>
          <p:cNvSpPr/>
          <p:nvPr/>
        </p:nvSpPr>
        <p:spPr>
          <a:xfrm rot="10800000">
            <a:off x="7696200" y="2514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ight Arrow 109"/>
          <p:cNvSpPr/>
          <p:nvPr/>
        </p:nvSpPr>
        <p:spPr>
          <a:xfrm rot="10800000">
            <a:off x="4419600" y="2057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8077200" y="1981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East</a:t>
            </a:r>
            <a:endParaRPr lang="en-US" dirty="0">
              <a:solidFill>
                <a:schemeClr val="tx1"/>
              </a:solidFill>
            </a:endParaRPr>
          </a:p>
        </p:txBody>
      </p:sp>
      <p:sp>
        <p:nvSpPr>
          <p:cNvPr id="115" name="Rectangle 114"/>
          <p:cNvSpPr/>
          <p:nvPr/>
        </p:nvSpPr>
        <p:spPr>
          <a:xfrm>
            <a:off x="3505200" y="1981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West</a:t>
            </a:r>
            <a:endParaRPr lang="en-US" dirty="0">
              <a:solidFill>
                <a:schemeClr val="tx1"/>
              </a:solidFill>
            </a:endParaRPr>
          </a:p>
        </p:txBody>
      </p:sp>
      <p:sp>
        <p:nvSpPr>
          <p:cNvPr id="105" name="Rectangle 104"/>
          <p:cNvSpPr/>
          <p:nvPr/>
        </p:nvSpPr>
        <p:spPr>
          <a:xfrm>
            <a:off x="13716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 name="Picture 1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7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7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8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0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1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8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3">
                                            <p:txEl>
                                              <p:pRg st="6" end="6"/>
                                            </p:txEl>
                                          </p:spTgt>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3" grpId="0" build="p"/>
      <p:bldP spid="43" grpId="0" animBg="1"/>
      <p:bldP spid="45" grpId="0" animBg="1"/>
      <p:bldP spid="46" grpId="0" animBg="1"/>
      <p:bldP spid="47" grpId="0" animBg="1"/>
      <p:bldP spid="62" grpId="0" animBg="1"/>
      <p:bldP spid="63" grpId="0" animBg="1"/>
      <p:bldP spid="64" grpId="0" animBg="1"/>
      <p:bldP spid="65" grpId="0" animBg="1"/>
      <p:bldP spid="66" grpId="0" animBg="1"/>
      <p:bldP spid="67" grpId="0" animBg="1"/>
      <p:bldP spid="68" grpId="0" animBg="1"/>
      <p:bldP spid="69" grpId="0" animBg="1"/>
      <p:bldP spid="74" grpId="0" animBg="1"/>
      <p:bldP spid="75" grpId="0" animBg="1"/>
      <p:bldP spid="76" grpId="0" animBg="1"/>
      <p:bldP spid="77" grpId="0" animBg="1"/>
      <p:bldP spid="78" grpId="0" animBg="1"/>
      <p:bldP spid="79" grpId="0" animBg="1"/>
      <p:bldP spid="80" grpId="0" animBg="1"/>
      <p:bldP spid="81" grpId="0" animBg="1"/>
      <p:bldP spid="82" grpId="0" animBg="1"/>
      <p:bldP spid="107" grpId="0" animBg="1"/>
      <p:bldP spid="108" grpId="0" animBg="1"/>
      <p:bldP spid="109" grpId="0" animBg="1"/>
      <p:bldP spid="110" grpId="0" animBg="1"/>
      <p:bldP spid="114" grpId="0" animBg="1"/>
      <p:bldP spid="115" grpId="0" animBg="1"/>
      <p:bldP spid="10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763000" cy="761999"/>
          </a:xfrm>
        </p:spPr>
        <p:txBody>
          <a:bodyPr/>
          <a:lstStyle/>
          <a:p>
            <a:r>
              <a:rPr lang="en-US" dirty="0" smtClean="0"/>
              <a:t>Eliminating Buffers in Local Routers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13</a:t>
            </a:fld>
            <a:endParaRPr lang="en-US"/>
          </a:p>
        </p:txBody>
      </p:sp>
      <p:sp>
        <p:nvSpPr>
          <p:cNvPr id="5" name="Rectangle 4"/>
          <p:cNvSpPr/>
          <p:nvPr/>
        </p:nvSpPr>
        <p:spPr>
          <a:xfrm>
            <a:off x="2971800" y="2209800"/>
            <a:ext cx="3276600" cy="1828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971800" y="4572000"/>
            <a:ext cx="32766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Core</a:t>
            </a:r>
            <a:endParaRPr lang="en-US" dirty="0">
              <a:solidFill>
                <a:schemeClr val="tx1"/>
              </a:solidFill>
            </a:endParaRPr>
          </a:p>
        </p:txBody>
      </p:sp>
      <p:sp>
        <p:nvSpPr>
          <p:cNvPr id="7" name="Down Arrow 6"/>
          <p:cNvSpPr/>
          <p:nvPr/>
        </p:nvSpPr>
        <p:spPr>
          <a:xfrm>
            <a:off x="49530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flipV="1">
            <a:off x="38862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867400" y="32004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638800" y="32004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410200" y="3200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181600" y="3200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8674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6388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4102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181600" y="26670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100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35814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352800" y="26670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124200" y="26670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3810000" y="3200400"/>
            <a:ext cx="228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3581400" y="3200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352800" y="3200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3124200" y="3200400"/>
            <a:ext cx="228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4191000" y="2743200"/>
            <a:ext cx="838200" cy="9144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105"/>
          <p:cNvGrpSpPr/>
          <p:nvPr/>
        </p:nvGrpSpPr>
        <p:grpSpPr>
          <a:xfrm>
            <a:off x="4343400" y="2971800"/>
            <a:ext cx="533400" cy="381000"/>
            <a:chOff x="3886200" y="304800"/>
            <a:chExt cx="609600" cy="534988"/>
          </a:xfrm>
        </p:grpSpPr>
        <p:cxnSp>
          <p:nvCxnSpPr>
            <p:cNvPr id="35" name="Straight Connector 34"/>
            <p:cNvCxnSpPr/>
            <p:nvPr/>
          </p:nvCxnSpPr>
          <p:spPr>
            <a:xfrm>
              <a:off x="38862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8862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3434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43434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grpSp>
      <p:sp>
        <p:nvSpPr>
          <p:cNvPr id="41" name="Right Arrow 40"/>
          <p:cNvSpPr/>
          <p:nvPr/>
        </p:nvSpPr>
        <p:spPr>
          <a:xfrm>
            <a:off x="28194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ight Arrow 41"/>
          <p:cNvSpPr/>
          <p:nvPr/>
        </p:nvSpPr>
        <p:spPr>
          <a:xfrm>
            <a:off x="60960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ight Arrow 42"/>
          <p:cNvSpPr/>
          <p:nvPr/>
        </p:nvSpPr>
        <p:spPr>
          <a:xfrm rot="10800000">
            <a:off x="60960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ight Arrow 43"/>
          <p:cNvSpPr/>
          <p:nvPr/>
        </p:nvSpPr>
        <p:spPr>
          <a:xfrm rot="10800000">
            <a:off x="28194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477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East</a:t>
            </a:r>
            <a:endParaRPr lang="en-US" dirty="0">
              <a:solidFill>
                <a:schemeClr val="tx1"/>
              </a:solidFill>
            </a:endParaRPr>
          </a:p>
        </p:txBody>
      </p:sp>
      <p:sp>
        <p:nvSpPr>
          <p:cNvPr id="46" name="Rectangle 45"/>
          <p:cNvSpPr/>
          <p:nvPr/>
        </p:nvSpPr>
        <p:spPr>
          <a:xfrm>
            <a:off x="1905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West</a:t>
            </a:r>
            <a:endParaRPr lang="en-US" dirty="0">
              <a:solidFill>
                <a:schemeClr val="tx1"/>
              </a:solidFill>
            </a:endParaRPr>
          </a:p>
        </p:txBody>
      </p:sp>
      <p:pic>
        <p:nvPicPr>
          <p:cNvPr id="49" name="Picture 4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7"/>
                                        </p:tgtEl>
                                      </p:cBhvr>
                                    </p:animEffect>
                                    <p:set>
                                      <p:cBhvr>
                                        <p:cTn id="7" dur="1" fill="hold">
                                          <p:stCondLst>
                                            <p:cond delay="499"/>
                                          </p:stCondLst>
                                        </p:cTn>
                                        <p:tgtEl>
                                          <p:spTgt spid="17"/>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18"/>
                                        </p:tgtEl>
                                      </p:cBhvr>
                                    </p:animEffect>
                                    <p:set>
                                      <p:cBhvr>
                                        <p:cTn id="10" dur="1" fill="hold">
                                          <p:stCondLst>
                                            <p:cond delay="499"/>
                                          </p:stCondLst>
                                        </p:cTn>
                                        <p:tgtEl>
                                          <p:spTgt spid="18"/>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19"/>
                                        </p:tgtEl>
                                      </p:cBhvr>
                                    </p:animEffect>
                                    <p:set>
                                      <p:cBhvr>
                                        <p:cTn id="13" dur="1" fill="hold">
                                          <p:stCondLst>
                                            <p:cond delay="499"/>
                                          </p:stCondLst>
                                        </p:cTn>
                                        <p:tgtEl>
                                          <p:spTgt spid="19"/>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20"/>
                                        </p:tgtEl>
                                      </p:cBhvr>
                                    </p:animEffect>
                                    <p:set>
                                      <p:cBhvr>
                                        <p:cTn id="16" dur="1" fill="hold">
                                          <p:stCondLst>
                                            <p:cond delay="499"/>
                                          </p:stCondLst>
                                        </p:cTn>
                                        <p:tgtEl>
                                          <p:spTgt spid="20"/>
                                        </p:tgtEl>
                                        <p:attrNameLst>
                                          <p:attrName>style.visibility</p:attrName>
                                        </p:attrNameLst>
                                      </p:cBhvr>
                                      <p:to>
                                        <p:strVal val="hidden"/>
                                      </p:to>
                                    </p:set>
                                  </p:childTnLst>
                                </p:cTn>
                              </p:par>
                              <p:par>
                                <p:cTn id="17" presetID="3" presetClass="exit" presetSubtype="10" fill="hold" grpId="0" nodeType="withEffect">
                                  <p:stCondLst>
                                    <p:cond delay="0"/>
                                  </p:stCondLst>
                                  <p:childTnLst>
                                    <p:animEffect transition="out" filter="blinds(horizont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par>
                                <p:cTn id="20" presetID="3" presetClass="exit" presetSubtype="10" fill="hold" grpId="0" nodeType="withEffect">
                                  <p:stCondLst>
                                    <p:cond delay="0"/>
                                  </p:stCondLst>
                                  <p:childTnLst>
                                    <p:animEffect transition="out" filter="blinds(horizontal)">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par>
                                <p:cTn id="23" presetID="3" presetClass="exit" presetSubtype="10" fill="hold" grpId="0" nodeType="withEffect">
                                  <p:stCondLst>
                                    <p:cond delay="0"/>
                                  </p:stCondLst>
                                  <p:childTnLst>
                                    <p:animEffect transition="out" filter="blinds(horizontal)">
                                      <p:cBhvr>
                                        <p:cTn id="24" dur="500"/>
                                        <p:tgtEl>
                                          <p:spTgt spid="23"/>
                                        </p:tgtEl>
                                      </p:cBhvr>
                                    </p:animEffect>
                                    <p:set>
                                      <p:cBhvr>
                                        <p:cTn id="25" dur="1" fill="hold">
                                          <p:stCondLst>
                                            <p:cond delay="499"/>
                                          </p:stCondLst>
                                        </p:cTn>
                                        <p:tgtEl>
                                          <p:spTgt spid="23"/>
                                        </p:tgtEl>
                                        <p:attrNameLst>
                                          <p:attrName>style.visibility</p:attrName>
                                        </p:attrNameLst>
                                      </p:cBhvr>
                                      <p:to>
                                        <p:strVal val="hidden"/>
                                      </p:to>
                                    </p:set>
                                  </p:childTnLst>
                                </p:cTn>
                              </p:par>
                              <p:par>
                                <p:cTn id="26" presetID="3" presetClass="exit" presetSubtype="10" fill="hold" grpId="0" nodeType="withEffect">
                                  <p:stCondLst>
                                    <p:cond delay="0"/>
                                  </p:stCondLst>
                                  <p:childTnLst>
                                    <p:animEffect transition="out" filter="blinds(horizontal)">
                                      <p:cBhvr>
                                        <p:cTn id="27" dur="500"/>
                                        <p:tgtEl>
                                          <p:spTgt spid="24"/>
                                        </p:tgtEl>
                                      </p:cBhvr>
                                    </p:animEffect>
                                    <p:set>
                                      <p:cBhvr>
                                        <p:cTn id="28" dur="1" fill="hold">
                                          <p:stCondLst>
                                            <p:cond delay="499"/>
                                          </p:stCondLst>
                                        </p:cTn>
                                        <p:tgtEl>
                                          <p:spTgt spid="24"/>
                                        </p:tgtEl>
                                        <p:attrNameLst>
                                          <p:attrName>style.visibility</p:attrName>
                                        </p:attrNameLst>
                                      </p:cBhvr>
                                      <p:to>
                                        <p:strVal val="hidden"/>
                                      </p:to>
                                    </p:set>
                                  </p:childTnLst>
                                </p:cTn>
                              </p:par>
                              <p:par>
                                <p:cTn id="29" presetID="3" presetClass="exit" presetSubtype="10" fill="hold" grpId="0" nodeType="withEffect">
                                  <p:stCondLst>
                                    <p:cond delay="0"/>
                                  </p:stCondLst>
                                  <p:childTnLst>
                                    <p:animEffect transition="out" filter="blinds(horizontal)">
                                      <p:cBhvr>
                                        <p:cTn id="30" dur="500"/>
                                        <p:tgtEl>
                                          <p:spTgt spid="25"/>
                                        </p:tgtEl>
                                      </p:cBhvr>
                                    </p:animEffect>
                                    <p:set>
                                      <p:cBhvr>
                                        <p:cTn id="31" dur="1" fill="hold">
                                          <p:stCondLst>
                                            <p:cond delay="499"/>
                                          </p:stCondLst>
                                        </p:cTn>
                                        <p:tgtEl>
                                          <p:spTgt spid="25"/>
                                        </p:tgtEl>
                                        <p:attrNameLst>
                                          <p:attrName>style.visibility</p:attrName>
                                        </p:attrNameLst>
                                      </p:cBhvr>
                                      <p:to>
                                        <p:strVal val="hidden"/>
                                      </p:to>
                                    </p:set>
                                  </p:childTnLst>
                                </p:cTn>
                              </p:par>
                              <p:par>
                                <p:cTn id="32" presetID="3" presetClass="exit" presetSubtype="10" fill="hold" grpId="0" nodeType="withEffect">
                                  <p:stCondLst>
                                    <p:cond delay="0"/>
                                  </p:stCondLst>
                                  <p:childTnLst>
                                    <p:animEffect transition="out" filter="blinds(horizontal)">
                                      <p:cBhvr>
                                        <p:cTn id="33" dur="500"/>
                                        <p:tgtEl>
                                          <p:spTgt spid="26"/>
                                        </p:tgtEl>
                                      </p:cBhvr>
                                    </p:animEffect>
                                    <p:set>
                                      <p:cBhvr>
                                        <p:cTn id="34" dur="1" fill="hold">
                                          <p:stCondLst>
                                            <p:cond delay="499"/>
                                          </p:stCondLst>
                                        </p:cTn>
                                        <p:tgtEl>
                                          <p:spTgt spid="26"/>
                                        </p:tgtEl>
                                        <p:attrNameLst>
                                          <p:attrName>style.visibility</p:attrName>
                                        </p:attrNameLst>
                                      </p:cBhvr>
                                      <p:to>
                                        <p:strVal val="hidden"/>
                                      </p:to>
                                    </p:set>
                                  </p:childTnLst>
                                </p:cTn>
                              </p:par>
                              <p:par>
                                <p:cTn id="35" presetID="3" presetClass="exit" presetSubtype="10" fill="hold" grpId="0" nodeType="withEffect">
                                  <p:stCondLst>
                                    <p:cond delay="0"/>
                                  </p:stCondLst>
                                  <p:childTnLst>
                                    <p:animEffect transition="out" filter="blinds(horizontal)">
                                      <p:cBhvr>
                                        <p:cTn id="36" dur="500"/>
                                        <p:tgtEl>
                                          <p:spTgt spid="27"/>
                                        </p:tgtEl>
                                      </p:cBhvr>
                                    </p:animEffect>
                                    <p:set>
                                      <p:cBhvr>
                                        <p:cTn id="37" dur="1" fill="hold">
                                          <p:stCondLst>
                                            <p:cond delay="499"/>
                                          </p:stCondLst>
                                        </p:cTn>
                                        <p:tgtEl>
                                          <p:spTgt spid="27"/>
                                        </p:tgtEl>
                                        <p:attrNameLst>
                                          <p:attrName>style.visibility</p:attrName>
                                        </p:attrNameLst>
                                      </p:cBhvr>
                                      <p:to>
                                        <p:strVal val="hidden"/>
                                      </p:to>
                                    </p:set>
                                  </p:childTnLst>
                                </p:cTn>
                              </p:par>
                              <p:par>
                                <p:cTn id="38" presetID="3" presetClass="exit" presetSubtype="10" fill="hold" grpId="0" nodeType="withEffect">
                                  <p:stCondLst>
                                    <p:cond delay="0"/>
                                  </p:stCondLst>
                                  <p:childTnLst>
                                    <p:animEffect transition="out" filter="blinds(horizontal)">
                                      <p:cBhvr>
                                        <p:cTn id="39" dur="500"/>
                                        <p:tgtEl>
                                          <p:spTgt spid="28"/>
                                        </p:tgtEl>
                                      </p:cBhvr>
                                    </p:animEffect>
                                    <p:set>
                                      <p:cBhvr>
                                        <p:cTn id="40" dur="1" fill="hold">
                                          <p:stCondLst>
                                            <p:cond delay="499"/>
                                          </p:stCondLst>
                                        </p:cTn>
                                        <p:tgtEl>
                                          <p:spTgt spid="28"/>
                                        </p:tgtEl>
                                        <p:attrNameLst>
                                          <p:attrName>style.visibility</p:attrName>
                                        </p:attrNameLst>
                                      </p:cBhvr>
                                      <p:to>
                                        <p:strVal val="hidden"/>
                                      </p:to>
                                    </p:set>
                                  </p:childTnLst>
                                </p:cTn>
                              </p:par>
                              <p:par>
                                <p:cTn id="41" presetID="3" presetClass="exit" presetSubtype="10" fill="hold" grpId="0" nodeType="withEffect">
                                  <p:stCondLst>
                                    <p:cond delay="0"/>
                                  </p:stCondLst>
                                  <p:childTnLst>
                                    <p:animEffect transition="out" filter="blinds(horizontal)">
                                      <p:cBhvr>
                                        <p:cTn id="42" dur="500"/>
                                        <p:tgtEl>
                                          <p:spTgt spid="29"/>
                                        </p:tgtEl>
                                      </p:cBhvr>
                                    </p:animEffect>
                                    <p:set>
                                      <p:cBhvr>
                                        <p:cTn id="43" dur="1" fill="hold">
                                          <p:stCondLst>
                                            <p:cond delay="499"/>
                                          </p:stCondLst>
                                        </p:cTn>
                                        <p:tgtEl>
                                          <p:spTgt spid="29"/>
                                        </p:tgtEl>
                                        <p:attrNameLst>
                                          <p:attrName>style.visibility</p:attrName>
                                        </p:attrNameLst>
                                      </p:cBhvr>
                                      <p:to>
                                        <p:strVal val="hidden"/>
                                      </p:to>
                                    </p:set>
                                  </p:childTnLst>
                                </p:cTn>
                              </p:par>
                              <p:par>
                                <p:cTn id="44" presetID="3" presetClass="exit" presetSubtype="10" fill="hold" grpId="0" nodeType="withEffect">
                                  <p:stCondLst>
                                    <p:cond delay="0"/>
                                  </p:stCondLst>
                                  <p:childTnLst>
                                    <p:animEffect transition="out" filter="blinds(horizontal)">
                                      <p:cBhvr>
                                        <p:cTn id="45" dur="500"/>
                                        <p:tgtEl>
                                          <p:spTgt spid="30"/>
                                        </p:tgtEl>
                                      </p:cBhvr>
                                    </p:animEffect>
                                    <p:set>
                                      <p:cBhvr>
                                        <p:cTn id="46" dur="1" fill="hold">
                                          <p:stCondLst>
                                            <p:cond delay="499"/>
                                          </p:stCondLst>
                                        </p:cTn>
                                        <p:tgtEl>
                                          <p:spTgt spid="30"/>
                                        </p:tgtEl>
                                        <p:attrNameLst>
                                          <p:attrName>style.visibility</p:attrName>
                                        </p:attrNameLst>
                                      </p:cBhvr>
                                      <p:to>
                                        <p:strVal val="hidden"/>
                                      </p:to>
                                    </p:set>
                                  </p:childTnLst>
                                </p:cTn>
                              </p:par>
                              <p:par>
                                <p:cTn id="47" presetID="3" presetClass="exit" presetSubtype="10" fill="hold" grpId="0" nodeType="withEffect">
                                  <p:stCondLst>
                                    <p:cond delay="0"/>
                                  </p:stCondLst>
                                  <p:childTnLst>
                                    <p:animEffect transition="out" filter="blinds(horizontal)">
                                      <p:cBhvr>
                                        <p:cTn id="48" dur="500"/>
                                        <p:tgtEl>
                                          <p:spTgt spid="31"/>
                                        </p:tgtEl>
                                      </p:cBhvr>
                                    </p:animEffect>
                                    <p:set>
                                      <p:cBhvr>
                                        <p:cTn id="49" dur="1" fill="hold">
                                          <p:stCondLst>
                                            <p:cond delay="499"/>
                                          </p:stCondLst>
                                        </p:cTn>
                                        <p:tgtEl>
                                          <p:spTgt spid="31"/>
                                        </p:tgtEl>
                                        <p:attrNameLst>
                                          <p:attrName>style.visibility</p:attrName>
                                        </p:attrNameLst>
                                      </p:cBhvr>
                                      <p:to>
                                        <p:strVal val="hidden"/>
                                      </p:to>
                                    </p:set>
                                  </p:childTnLst>
                                </p:cTn>
                              </p:par>
                              <p:par>
                                <p:cTn id="50" presetID="3" presetClass="exit" presetSubtype="10" fill="hold" grpId="0" nodeType="withEffect">
                                  <p:stCondLst>
                                    <p:cond delay="0"/>
                                  </p:stCondLst>
                                  <p:childTnLst>
                                    <p:animEffect transition="out" filter="blinds(horizontal)">
                                      <p:cBhvr>
                                        <p:cTn id="51" dur="500"/>
                                        <p:tgtEl>
                                          <p:spTgt spid="32"/>
                                        </p:tgtEl>
                                      </p:cBhvr>
                                    </p:animEffect>
                                    <p:set>
                                      <p:cBhvr>
                                        <p:cTn id="52" dur="1" fill="hold">
                                          <p:stCondLst>
                                            <p:cond delay="499"/>
                                          </p:stCondLst>
                                        </p:cTn>
                                        <p:tgtEl>
                                          <p:spTgt spid="32"/>
                                        </p:tgtEl>
                                        <p:attrNameLst>
                                          <p:attrName>style.visibility</p:attrName>
                                        </p:attrNameLst>
                                      </p:cBhvr>
                                      <p:to>
                                        <p:strVal val="hidden"/>
                                      </p:to>
                                    </p:set>
                                  </p:childTnLst>
                                </p:cTn>
                              </p:par>
                              <p:par>
                                <p:cTn id="53" presetID="3" presetClass="exit" presetSubtype="10" fill="hold" grpId="0" nodeType="withEffect">
                                  <p:stCondLst>
                                    <p:cond delay="0"/>
                                  </p:stCondLst>
                                  <p:childTnLst>
                                    <p:animEffect transition="out" filter="blinds(horizontal)">
                                      <p:cBhvr>
                                        <p:cTn id="54" dur="500"/>
                                        <p:tgtEl>
                                          <p:spTgt spid="33"/>
                                        </p:tgtEl>
                                      </p:cBhvr>
                                    </p:animEffect>
                                    <p:set>
                                      <p:cBhvr>
                                        <p:cTn id="55" dur="1" fill="hold">
                                          <p:stCondLst>
                                            <p:cond delay="499"/>
                                          </p:stCondLst>
                                        </p:cTn>
                                        <p:tgtEl>
                                          <p:spTgt spid="33"/>
                                        </p:tgtEl>
                                        <p:attrNameLst>
                                          <p:attrName>style.visibility</p:attrName>
                                        </p:attrNameLst>
                                      </p:cBhvr>
                                      <p:to>
                                        <p:strVal val="hidden"/>
                                      </p:to>
                                    </p:set>
                                  </p:childTnLst>
                                </p:cTn>
                              </p:par>
                              <p:par>
                                <p:cTn id="56" presetID="3" presetClass="exit" presetSubtype="10" fill="hold" nodeType="withEffect">
                                  <p:stCondLst>
                                    <p:cond delay="0"/>
                                  </p:stCondLst>
                                  <p:childTnLst>
                                    <p:animEffect transition="out" filter="blinds(horizontal)">
                                      <p:cBhvr>
                                        <p:cTn id="57" dur="500"/>
                                        <p:tgtEl>
                                          <p:spTgt spid="34"/>
                                        </p:tgtEl>
                                      </p:cBhvr>
                                    </p:animEffect>
                                    <p:set>
                                      <p:cBhvr>
                                        <p:cTn id="58"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763000" cy="761999"/>
          </a:xfrm>
        </p:spPr>
        <p:txBody>
          <a:bodyPr/>
          <a:lstStyle/>
          <a:p>
            <a:r>
              <a:rPr lang="en-US" dirty="0" smtClean="0"/>
              <a:t>Eliminating Buffers in Local Routers</a:t>
            </a:r>
            <a:endParaRPr lang="en-US" dirty="0"/>
          </a:p>
        </p:txBody>
      </p:sp>
      <p:sp>
        <p:nvSpPr>
          <p:cNvPr id="3" name="Content Placeholder 2"/>
          <p:cNvSpPr>
            <a:spLocks noGrp="1"/>
          </p:cNvSpPr>
          <p:nvPr>
            <p:ph idx="1"/>
          </p:nvPr>
        </p:nvSpPr>
        <p:spPr>
          <a:xfrm>
            <a:off x="381000" y="1066800"/>
            <a:ext cx="8763000" cy="5638800"/>
          </a:xfrm>
        </p:spPr>
        <p:txBody>
          <a:bodyPr/>
          <a:lstStyle/>
          <a:p>
            <a:r>
              <a:rPr lang="en-US" dirty="0" smtClean="0"/>
              <a:t>Flits can enter the ring if the output is available</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14</a:t>
            </a:fld>
            <a:endParaRPr lang="en-US"/>
          </a:p>
        </p:txBody>
      </p:sp>
      <p:sp>
        <p:nvSpPr>
          <p:cNvPr id="5" name="Rectangle 4"/>
          <p:cNvSpPr/>
          <p:nvPr/>
        </p:nvSpPr>
        <p:spPr>
          <a:xfrm>
            <a:off x="2971800" y="2209800"/>
            <a:ext cx="3276600" cy="1828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2971800" y="4572000"/>
            <a:ext cx="32766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Core</a:t>
            </a:r>
            <a:endParaRPr lang="en-US" dirty="0">
              <a:solidFill>
                <a:schemeClr val="tx1"/>
              </a:solidFill>
            </a:endParaRPr>
          </a:p>
        </p:txBody>
      </p:sp>
      <p:sp>
        <p:nvSpPr>
          <p:cNvPr id="7" name="Down Arrow 6"/>
          <p:cNvSpPr/>
          <p:nvPr/>
        </p:nvSpPr>
        <p:spPr>
          <a:xfrm>
            <a:off x="49530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flipV="1">
            <a:off x="38862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ight Arrow 40"/>
          <p:cNvSpPr/>
          <p:nvPr/>
        </p:nvSpPr>
        <p:spPr>
          <a:xfrm>
            <a:off x="28194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ight Arrow 41"/>
          <p:cNvSpPr/>
          <p:nvPr/>
        </p:nvSpPr>
        <p:spPr>
          <a:xfrm>
            <a:off x="60960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ight Arrow 42"/>
          <p:cNvSpPr/>
          <p:nvPr/>
        </p:nvSpPr>
        <p:spPr>
          <a:xfrm rot="10800000">
            <a:off x="60960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ight Arrow 43"/>
          <p:cNvSpPr/>
          <p:nvPr/>
        </p:nvSpPr>
        <p:spPr>
          <a:xfrm rot="10800000">
            <a:off x="28194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477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East</a:t>
            </a:r>
            <a:endParaRPr lang="en-US" dirty="0">
              <a:solidFill>
                <a:schemeClr val="tx1"/>
              </a:solidFill>
            </a:endParaRPr>
          </a:p>
        </p:txBody>
      </p:sp>
      <p:sp>
        <p:nvSpPr>
          <p:cNvPr id="46" name="Rectangle 45"/>
          <p:cNvSpPr/>
          <p:nvPr/>
        </p:nvSpPr>
        <p:spPr>
          <a:xfrm>
            <a:off x="1905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West</a:t>
            </a:r>
            <a:endParaRPr lang="en-US" dirty="0">
              <a:solidFill>
                <a:schemeClr val="tx1"/>
              </a:solidFill>
            </a:endParaRPr>
          </a:p>
        </p:txBody>
      </p:sp>
      <p:sp>
        <p:nvSpPr>
          <p:cNvPr id="24" name="Trapezoid 23"/>
          <p:cNvSpPr/>
          <p:nvPr/>
        </p:nvSpPr>
        <p:spPr>
          <a:xfrm rot="16200000">
            <a:off x="3467100" y="28575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p:cNvCxnSpPr>
            <a:stCxn id="43" idx="3"/>
          </p:cNvCxnSpPr>
          <p:nvPr/>
        </p:nvCxnSpPr>
        <p:spPr>
          <a:xfrm flipH="1">
            <a:off x="3810000" y="2895600"/>
            <a:ext cx="22860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rapezoid 27"/>
          <p:cNvSpPr/>
          <p:nvPr/>
        </p:nvSpPr>
        <p:spPr>
          <a:xfrm rot="5400000">
            <a:off x="5219700" y="33147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p:cNvCxnSpPr/>
          <p:nvPr/>
        </p:nvCxnSpPr>
        <p:spPr>
          <a:xfrm flipH="1">
            <a:off x="3124200" y="3352800"/>
            <a:ext cx="2286000" cy="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4800600" y="28194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5105400" y="32766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p:nvPr/>
        </p:nvCxnSpPr>
        <p:spPr>
          <a:xfrm flipH="1">
            <a:off x="3124200" y="2895600"/>
            <a:ext cx="533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1" name="Group 60"/>
          <p:cNvGrpSpPr/>
          <p:nvPr/>
        </p:nvGrpSpPr>
        <p:grpSpPr>
          <a:xfrm>
            <a:off x="3810000" y="3505200"/>
            <a:ext cx="1600200" cy="457200"/>
            <a:chOff x="3581400" y="3505200"/>
            <a:chExt cx="1828800" cy="304800"/>
          </a:xfrm>
        </p:grpSpPr>
        <p:cxnSp>
          <p:nvCxnSpPr>
            <p:cNvPr id="34" name="Straight Connector 33"/>
            <p:cNvCxnSpPr/>
            <p:nvPr/>
          </p:nvCxnSpPr>
          <p:spPr>
            <a:xfrm flipH="1">
              <a:off x="3581400" y="3505200"/>
              <a:ext cx="1828800" cy="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3581400" y="3505200"/>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Group 59"/>
          <p:cNvGrpSpPr/>
          <p:nvPr/>
        </p:nvGrpSpPr>
        <p:grpSpPr>
          <a:xfrm>
            <a:off x="3810000" y="3124200"/>
            <a:ext cx="304800" cy="838200"/>
            <a:chOff x="3810000" y="3124200"/>
            <a:chExt cx="457200" cy="685800"/>
          </a:xfrm>
        </p:grpSpPr>
        <p:cxnSp>
          <p:nvCxnSpPr>
            <p:cNvPr id="39" name="Straight Connector 38"/>
            <p:cNvCxnSpPr/>
            <p:nvPr/>
          </p:nvCxnSpPr>
          <p:spPr>
            <a:xfrm flipV="1">
              <a:off x="4267200" y="3124200"/>
              <a:ext cx="0" cy="685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3810000" y="3124200"/>
              <a:ext cx="457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a:xfrm flipH="1">
            <a:off x="5562600" y="3352800"/>
            <a:ext cx="533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4876800" y="2971800"/>
            <a:ext cx="0" cy="99060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5181600" y="3429000"/>
            <a:ext cx="0" cy="53340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4572000" y="2438400"/>
            <a:ext cx="990600" cy="369332"/>
          </a:xfrm>
          <a:prstGeom prst="rect">
            <a:avLst/>
          </a:prstGeom>
          <a:noFill/>
        </p:spPr>
        <p:txBody>
          <a:bodyPr wrap="square" rtlCol="0">
            <a:spAutoFit/>
          </a:bodyPr>
          <a:lstStyle/>
          <a:p>
            <a:r>
              <a:rPr lang="en-US" dirty="0" smtClean="0"/>
              <a:t>Ejector</a:t>
            </a:r>
            <a:endParaRPr lang="en-US" dirty="0"/>
          </a:p>
        </p:txBody>
      </p:sp>
      <p:sp>
        <p:nvSpPr>
          <p:cNvPr id="36" name="TextBox 35"/>
          <p:cNvSpPr txBox="1"/>
          <p:nvPr/>
        </p:nvSpPr>
        <p:spPr>
          <a:xfrm>
            <a:off x="6495596" y="4003357"/>
            <a:ext cx="1436419" cy="492443"/>
          </a:xfrm>
          <a:prstGeom prst="rect">
            <a:avLst/>
          </a:prstGeom>
          <a:noFill/>
        </p:spPr>
        <p:txBody>
          <a:bodyPr wrap="none" rtlCol="0">
            <a:spAutoFit/>
          </a:bodyPr>
          <a:lstStyle/>
          <a:p>
            <a:r>
              <a:rPr lang="en-US" sz="2600" b="1" dirty="0" smtClean="0">
                <a:solidFill>
                  <a:srgbClr val="0066FF"/>
                </a:solidFill>
                <a:latin typeface="+mj-lt"/>
              </a:rPr>
              <a:t>No Buffer</a:t>
            </a:r>
            <a:endParaRPr lang="en-US" sz="2600" b="1" dirty="0">
              <a:solidFill>
                <a:srgbClr val="0066FF"/>
              </a:solidFill>
              <a:latin typeface="+mj-lt"/>
            </a:endParaRPr>
          </a:p>
        </p:txBody>
      </p:sp>
      <p:sp>
        <p:nvSpPr>
          <p:cNvPr id="38" name="TextBox 37"/>
          <p:cNvSpPr txBox="1"/>
          <p:nvPr/>
        </p:nvSpPr>
        <p:spPr>
          <a:xfrm>
            <a:off x="6495596" y="4612957"/>
            <a:ext cx="2438360" cy="492443"/>
          </a:xfrm>
          <a:prstGeom prst="rect">
            <a:avLst/>
          </a:prstGeom>
          <a:noFill/>
        </p:spPr>
        <p:txBody>
          <a:bodyPr wrap="none" rtlCol="0">
            <a:spAutoFit/>
          </a:bodyPr>
          <a:lstStyle/>
          <a:p>
            <a:r>
              <a:rPr lang="en-US" sz="2600" b="1" dirty="0" smtClean="0">
                <a:solidFill>
                  <a:srgbClr val="0066FF"/>
                </a:solidFill>
                <a:latin typeface="+mj-lt"/>
              </a:rPr>
              <a:t>Simpler Crossbar</a:t>
            </a:r>
            <a:endParaRPr lang="en-US" sz="2600" b="1" dirty="0">
              <a:solidFill>
                <a:srgbClr val="0066FF"/>
              </a:solidFill>
              <a:latin typeface="+mj-lt"/>
            </a:endParaRPr>
          </a:p>
        </p:txBody>
      </p:sp>
      <p:pic>
        <p:nvPicPr>
          <p:cNvPr id="35" name="Picture 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par>
                                <p:cTn id="8" presetID="3" presetClass="entr" presetSubtype="10"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blinds(horizontal)">
                                      <p:cBhvr>
                                        <p:cTn id="10" dur="5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linds(horizontal)">
                                      <p:cBhvr>
                                        <p:cTn id="21" dur="500"/>
                                        <p:tgtEl>
                                          <p:spTgt spid="2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linds(horizontal)">
                                      <p:cBhvr>
                                        <p:cTn id="24" dur="500"/>
                                        <p:tgtEl>
                                          <p:spTgt spid="24"/>
                                        </p:tgtEl>
                                      </p:cBhvr>
                                    </p:animEffect>
                                  </p:childTnLst>
                                </p:cTn>
                              </p:par>
                              <p:par>
                                <p:cTn id="25" presetID="3" presetClass="entr" presetSubtype="1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blinds(horizontal)">
                                      <p:cBhvr>
                                        <p:cTn id="27" dur="500"/>
                                        <p:tgtEl>
                                          <p:spTgt spid="32"/>
                                        </p:tgtEl>
                                      </p:cBhvr>
                                    </p:animEffect>
                                  </p:childTnLst>
                                </p:cTn>
                              </p:par>
                              <p:par>
                                <p:cTn id="28" presetID="3" presetClass="entr" presetSubtype="10" fill="hold" nodeType="withEffect">
                                  <p:stCondLst>
                                    <p:cond delay="0"/>
                                  </p:stCondLst>
                                  <p:childTnLst>
                                    <p:set>
                                      <p:cBhvr>
                                        <p:cTn id="29" dur="1" fill="hold">
                                          <p:stCondLst>
                                            <p:cond delay="0"/>
                                          </p:stCondLst>
                                        </p:cTn>
                                        <p:tgtEl>
                                          <p:spTgt spid="50"/>
                                        </p:tgtEl>
                                        <p:attrNameLst>
                                          <p:attrName>style.visibility</p:attrName>
                                        </p:attrNameLst>
                                      </p:cBhvr>
                                      <p:to>
                                        <p:strVal val="visible"/>
                                      </p:to>
                                    </p:set>
                                    <p:animEffect transition="in" filter="blinds(horizontal)">
                                      <p:cBhvr>
                                        <p:cTn id="30" dur="500"/>
                                        <p:tgtEl>
                                          <p:spTgt spid="5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51"/>
                                        </p:tgtEl>
                                        <p:attrNameLst>
                                          <p:attrName>style.visibility</p:attrName>
                                        </p:attrNameLst>
                                      </p:cBhvr>
                                      <p:to>
                                        <p:strVal val="visible"/>
                                      </p:to>
                                    </p:set>
                                    <p:animEffect transition="in" filter="blinds(horizontal)">
                                      <p:cBhvr>
                                        <p:cTn id="35" dur="500"/>
                                        <p:tgtEl>
                                          <p:spTgt spid="51"/>
                                        </p:tgtEl>
                                      </p:cBhvr>
                                    </p:animEffect>
                                  </p:childTnLst>
                                </p:cTn>
                              </p:par>
                              <p:par>
                                <p:cTn id="36" presetID="3" presetClass="entr" presetSubtype="10" fill="hold" nodeType="withEffect">
                                  <p:stCondLst>
                                    <p:cond delay="0"/>
                                  </p:stCondLst>
                                  <p:childTnLst>
                                    <p:set>
                                      <p:cBhvr>
                                        <p:cTn id="37" dur="1" fill="hold">
                                          <p:stCondLst>
                                            <p:cond delay="0"/>
                                          </p:stCondLst>
                                        </p:cTn>
                                        <p:tgtEl>
                                          <p:spTgt spid="52"/>
                                        </p:tgtEl>
                                        <p:attrNameLst>
                                          <p:attrName>style.visibility</p:attrName>
                                        </p:attrNameLst>
                                      </p:cBhvr>
                                      <p:to>
                                        <p:strVal val="visible"/>
                                      </p:to>
                                    </p:set>
                                    <p:animEffect transition="in" filter="blinds(horizontal)">
                                      <p:cBhvr>
                                        <p:cTn id="38" dur="500"/>
                                        <p:tgtEl>
                                          <p:spTgt spid="52"/>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blinds(horizontal)">
                                      <p:cBhvr>
                                        <p:cTn id="41" dur="500"/>
                                        <p:tgtEl>
                                          <p:spTgt spid="30"/>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55"/>
                                        </p:tgtEl>
                                        <p:attrNameLst>
                                          <p:attrName>style.visibility</p:attrName>
                                        </p:attrNameLst>
                                      </p:cBhvr>
                                      <p:to>
                                        <p:strVal val="visible"/>
                                      </p:to>
                                    </p:set>
                                    <p:animEffect transition="in" filter="blinds(horizontal)">
                                      <p:cBhvr>
                                        <p:cTn id="44" dur="500"/>
                                        <p:tgtEl>
                                          <p:spTgt spid="55"/>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blinds(horizontal)">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6"/>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4" grpId="0" animBg="1"/>
      <p:bldP spid="28" grpId="0" animBg="1"/>
      <p:bldP spid="30" grpId="0" animBg="1"/>
      <p:bldP spid="31" grpId="0" animBg="1"/>
      <p:bldP spid="55" grpId="0"/>
      <p:bldP spid="36" grpId="0"/>
      <p:bldP spid="3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Deflection Routing</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15</a:t>
            </a:fld>
            <a:endParaRPr lang="en-US"/>
          </a:p>
        </p:txBody>
      </p:sp>
      <p:sp>
        <p:nvSpPr>
          <p:cNvPr id="5" name="Rectangle 4"/>
          <p:cNvSpPr/>
          <p:nvPr/>
        </p:nvSpPr>
        <p:spPr>
          <a:xfrm>
            <a:off x="2971800" y="2209800"/>
            <a:ext cx="3276600" cy="1828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2971800" y="4572000"/>
            <a:ext cx="32766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Core</a:t>
            </a:r>
            <a:endParaRPr lang="en-US" dirty="0">
              <a:solidFill>
                <a:schemeClr val="tx1"/>
              </a:solidFill>
            </a:endParaRPr>
          </a:p>
        </p:txBody>
      </p:sp>
      <p:sp>
        <p:nvSpPr>
          <p:cNvPr id="7" name="Down Arrow 6"/>
          <p:cNvSpPr/>
          <p:nvPr/>
        </p:nvSpPr>
        <p:spPr>
          <a:xfrm>
            <a:off x="49530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flipV="1">
            <a:off x="3886200" y="4114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8194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096000" y="32766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10800000">
            <a:off x="60960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0800000">
            <a:off x="2819400" y="2819400"/>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477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East</a:t>
            </a:r>
            <a:endParaRPr lang="en-US" dirty="0">
              <a:solidFill>
                <a:schemeClr val="tx1"/>
              </a:solidFill>
            </a:endParaRPr>
          </a:p>
        </p:txBody>
      </p:sp>
      <p:sp>
        <p:nvSpPr>
          <p:cNvPr id="14" name="Rectangle 13"/>
          <p:cNvSpPr/>
          <p:nvPr/>
        </p:nvSpPr>
        <p:spPr>
          <a:xfrm>
            <a:off x="1905000" y="2743200"/>
            <a:ext cx="838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West</a:t>
            </a:r>
            <a:endParaRPr lang="en-US" dirty="0">
              <a:solidFill>
                <a:schemeClr val="tx1"/>
              </a:solidFill>
            </a:endParaRPr>
          </a:p>
        </p:txBody>
      </p:sp>
      <p:sp>
        <p:nvSpPr>
          <p:cNvPr id="15" name="Trapezoid 14"/>
          <p:cNvSpPr/>
          <p:nvPr/>
        </p:nvSpPr>
        <p:spPr>
          <a:xfrm rot="16200000">
            <a:off x="3467100" y="28575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a:stCxn id="11" idx="3"/>
          </p:cNvCxnSpPr>
          <p:nvPr/>
        </p:nvCxnSpPr>
        <p:spPr>
          <a:xfrm flipH="1">
            <a:off x="3810000" y="2895600"/>
            <a:ext cx="22860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rapezoid 16"/>
          <p:cNvSpPr/>
          <p:nvPr/>
        </p:nvSpPr>
        <p:spPr>
          <a:xfrm rot="5400000">
            <a:off x="5219700" y="33147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flipH="1">
            <a:off x="3124200" y="3352800"/>
            <a:ext cx="2286000" cy="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800600" y="28194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105400" y="32766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p:nvPr/>
        </p:nvCxnSpPr>
        <p:spPr>
          <a:xfrm flipH="1">
            <a:off x="3124200" y="2895600"/>
            <a:ext cx="533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3810000" y="3505200"/>
            <a:ext cx="1600200" cy="457200"/>
            <a:chOff x="3581400" y="3505200"/>
            <a:chExt cx="1828800" cy="304800"/>
          </a:xfrm>
        </p:grpSpPr>
        <p:cxnSp>
          <p:nvCxnSpPr>
            <p:cNvPr id="23" name="Straight Connector 22"/>
            <p:cNvCxnSpPr/>
            <p:nvPr/>
          </p:nvCxnSpPr>
          <p:spPr>
            <a:xfrm flipH="1">
              <a:off x="3581400" y="3505200"/>
              <a:ext cx="1828800" cy="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3581400" y="3505200"/>
              <a:ext cx="0" cy="304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3810000" y="3124200"/>
            <a:ext cx="304800" cy="838200"/>
            <a:chOff x="3810000" y="3124200"/>
            <a:chExt cx="457200" cy="685800"/>
          </a:xfrm>
        </p:grpSpPr>
        <p:cxnSp>
          <p:nvCxnSpPr>
            <p:cNvPr id="26" name="Straight Connector 25"/>
            <p:cNvCxnSpPr/>
            <p:nvPr/>
          </p:nvCxnSpPr>
          <p:spPr>
            <a:xfrm flipV="1">
              <a:off x="4267200" y="3124200"/>
              <a:ext cx="0" cy="6858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3810000" y="3124200"/>
              <a:ext cx="457200" cy="0"/>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28" name="Straight Connector 27"/>
          <p:cNvCxnSpPr/>
          <p:nvPr/>
        </p:nvCxnSpPr>
        <p:spPr>
          <a:xfrm flipH="1">
            <a:off x="5562600" y="3352800"/>
            <a:ext cx="533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4876800" y="2971800"/>
            <a:ext cx="0" cy="99060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5181600" y="3429000"/>
            <a:ext cx="0" cy="53340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572000" y="2438400"/>
            <a:ext cx="990600" cy="369332"/>
          </a:xfrm>
          <a:prstGeom prst="rect">
            <a:avLst/>
          </a:prstGeom>
          <a:noFill/>
        </p:spPr>
        <p:txBody>
          <a:bodyPr wrap="square" rtlCol="0">
            <a:spAutoFit/>
          </a:bodyPr>
          <a:lstStyle/>
          <a:p>
            <a:r>
              <a:rPr lang="en-US" dirty="0" smtClean="0"/>
              <a:t>Ejector</a:t>
            </a:r>
            <a:endParaRPr lang="en-US" dirty="0"/>
          </a:p>
        </p:txBody>
      </p:sp>
      <p:sp>
        <p:nvSpPr>
          <p:cNvPr id="32" name="Rectangle 31"/>
          <p:cNvSpPr/>
          <p:nvPr/>
        </p:nvSpPr>
        <p:spPr>
          <a:xfrm>
            <a:off x="3733800" y="40386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400800" y="27432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2492383" y="3657600"/>
            <a:ext cx="1089017" cy="369332"/>
          </a:xfrm>
          <a:prstGeom prst="rect">
            <a:avLst/>
          </a:prstGeom>
          <a:solidFill>
            <a:srgbClr val="FF7C80"/>
          </a:solidFill>
          <a:ln w="25400">
            <a:solidFill>
              <a:srgbClr val="FF0000"/>
            </a:solidFill>
          </a:ln>
        </p:spPr>
        <p:txBody>
          <a:bodyPr wrap="none" rtlCol="0">
            <a:spAutoFit/>
          </a:bodyPr>
          <a:lstStyle/>
          <a:p>
            <a:pPr algn="ctr"/>
            <a:r>
              <a:rPr lang="en-US" dirty="0" smtClean="0"/>
              <a:t>Deflected</a:t>
            </a:r>
            <a:endParaRPr lang="en-US" dirty="0"/>
          </a:p>
        </p:txBody>
      </p:sp>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5" presetClass="path" presetSubtype="0" accel="50000" decel="50000" fill="hold" grpId="2" nodeType="clickEffect">
                                  <p:stCondLst>
                                    <p:cond delay="0"/>
                                  </p:stCondLst>
                                  <p:childTnLst>
                                    <p:animMotion origin="layout" path="M -3.33333E-6 3.33333E-6 L -0.4375 3.33333E-6 " pathEditMode="relative" rAng="0" ptsTypes="AA">
                                      <p:cBhvr>
                                        <p:cTn id="12" dur="2000" fill="hold"/>
                                        <p:tgtEl>
                                          <p:spTgt spid="33"/>
                                        </p:tgtEl>
                                        <p:attrNameLst>
                                          <p:attrName>ppt_x</p:attrName>
                                          <p:attrName>ppt_y</p:attrName>
                                        </p:attrNameLst>
                                      </p:cBhvr>
                                      <p:rCtr x="-219" y="0"/>
                                    </p:animMotion>
                                  </p:childTnLst>
                                </p:cTn>
                              </p:par>
                              <p:par>
                                <p:cTn id="13" presetID="57" presetClass="path" presetSubtype="0" accel="50000" decel="50000" fill="hold" grpId="2" nodeType="withEffect">
                                  <p:stCondLst>
                                    <p:cond delay="0"/>
                                  </p:stCondLst>
                                  <p:childTnLst>
                                    <p:animMotion origin="layout" path="M 0.0125 -0.00555 L 0.0125 -0.09722 C 0.0125 -0.13866 0.08941 -0.18889 0.15208 -0.18889 L 0.29166 -0.18889 " pathEditMode="relative" rAng="0" ptsTypes="FfFF">
                                      <p:cBhvr>
                                        <p:cTn id="14" dur="2000" fill="hold"/>
                                        <p:tgtEl>
                                          <p:spTgt spid="32"/>
                                        </p:tgtEl>
                                        <p:attrNameLst>
                                          <p:attrName>ppt_x</p:attrName>
                                          <p:attrName>ppt_y</p:attrName>
                                        </p:attrNameLst>
                                      </p:cBhvr>
                                      <p:rCtr x="140" y="-92"/>
                                    </p:animMotion>
                                  </p:childTnLst>
                                </p:cTn>
                              </p:par>
                              <p:par>
                                <p:cTn id="15" presetID="1"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par>
                          <p:cTn id="17" fill="hold">
                            <p:stCondLst>
                              <p:cond delay="2000"/>
                            </p:stCondLst>
                            <p:childTnLst>
                              <p:par>
                                <p:cTn id="18" presetID="3" presetClass="exit" presetSubtype="10" fill="hold" grpId="3" nodeType="afterEffect">
                                  <p:stCondLst>
                                    <p:cond delay="0"/>
                                  </p:stCondLst>
                                  <p:childTnLst>
                                    <p:animEffect transition="out" filter="blinds(horizontal)">
                                      <p:cBhvr>
                                        <p:cTn id="19" dur="500"/>
                                        <p:tgtEl>
                                          <p:spTgt spid="33"/>
                                        </p:tgtEl>
                                      </p:cBhvr>
                                    </p:animEffect>
                                    <p:set>
                                      <p:cBhvr>
                                        <p:cTn id="20" dur="1" fill="hold">
                                          <p:stCondLst>
                                            <p:cond delay="499"/>
                                          </p:stCondLst>
                                        </p:cTn>
                                        <p:tgtEl>
                                          <p:spTgt spid="33"/>
                                        </p:tgtEl>
                                        <p:attrNameLst>
                                          <p:attrName>style.visibility</p:attrName>
                                        </p:attrNameLst>
                                      </p:cBhvr>
                                      <p:to>
                                        <p:strVal val="hidden"/>
                                      </p:to>
                                    </p:set>
                                  </p:childTnLst>
                                </p:cTn>
                              </p:par>
                            </p:childTnLst>
                          </p:cTn>
                        </p:par>
                        <p:par>
                          <p:cTn id="21" fill="hold">
                            <p:stCondLst>
                              <p:cond delay="2500"/>
                            </p:stCondLst>
                            <p:childTnLst>
                              <p:par>
                                <p:cTn id="22" presetID="3" presetClass="exit" presetSubtype="10" fill="hold" grpId="3" nodeType="afterEffect">
                                  <p:stCondLst>
                                    <p:cond delay="0"/>
                                  </p:stCondLst>
                                  <p:childTnLst>
                                    <p:animEffect transition="out" filter="blinds(horizontal)">
                                      <p:cBhvr>
                                        <p:cTn id="23" dur="500"/>
                                        <p:tgtEl>
                                          <p:spTgt spid="32"/>
                                        </p:tgtEl>
                                      </p:cBhvr>
                                    </p:animEffect>
                                    <p:set>
                                      <p:cBhvr>
                                        <p:cTn id="24" dur="1" fill="hold">
                                          <p:stCondLst>
                                            <p:cond delay="4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1" animBg="1"/>
      <p:bldP spid="32" grpId="2" animBg="1"/>
      <p:bldP spid="32" grpId="3" animBg="1"/>
      <p:bldP spid="33" grpId="1" animBg="1"/>
      <p:bldP spid="33" grpId="2" animBg="1"/>
      <p:bldP spid="33" grpId="3" animBg="1"/>
      <p:bldP spid="3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 Router</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16</a:t>
            </a:fld>
            <a:endParaRPr lang="en-US"/>
          </a:p>
        </p:txBody>
      </p:sp>
      <p:sp>
        <p:nvSpPr>
          <p:cNvPr id="43" name="Rectangle 42"/>
          <p:cNvSpPr/>
          <p:nvPr/>
        </p:nvSpPr>
        <p:spPr>
          <a:xfrm>
            <a:off x="4572000" y="1905000"/>
            <a:ext cx="3276600" cy="2971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029200" y="5181600"/>
            <a:ext cx="24384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Ring</a:t>
            </a:r>
            <a:endParaRPr lang="en-US" dirty="0">
              <a:solidFill>
                <a:schemeClr val="tx1"/>
              </a:solidFill>
            </a:endParaRPr>
          </a:p>
        </p:txBody>
      </p:sp>
      <p:sp>
        <p:nvSpPr>
          <p:cNvPr id="46" name="Down Arrow 45"/>
          <p:cNvSpPr/>
          <p:nvPr/>
        </p:nvSpPr>
        <p:spPr>
          <a:xfrm>
            <a:off x="5105400" y="47244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Down Arrow 46"/>
          <p:cNvSpPr/>
          <p:nvPr/>
        </p:nvSpPr>
        <p:spPr>
          <a:xfrm flipV="1">
            <a:off x="5715000" y="47244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5562600" y="36576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5562600" y="38862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55626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5562600" y="4343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4953000" y="3657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4953000" y="3886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49530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953000" y="43434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Down Arrow 86"/>
          <p:cNvSpPr/>
          <p:nvPr/>
        </p:nvSpPr>
        <p:spPr>
          <a:xfrm>
            <a:off x="6629400" y="47244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Down Arrow 88"/>
          <p:cNvSpPr/>
          <p:nvPr/>
        </p:nvSpPr>
        <p:spPr>
          <a:xfrm flipV="1">
            <a:off x="7239000" y="47244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7086600" y="36576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7086600" y="38862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70866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7086600" y="4343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6477000" y="3657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6477000" y="3886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4770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477000" y="43434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p:cNvGrpSpPr/>
          <p:nvPr/>
        </p:nvGrpSpPr>
        <p:grpSpPr>
          <a:xfrm>
            <a:off x="304800" y="1447800"/>
            <a:ext cx="3581400" cy="2895600"/>
            <a:chOff x="304800" y="1447800"/>
            <a:chExt cx="3581400" cy="2895600"/>
          </a:xfrm>
        </p:grpSpPr>
        <p:sp>
          <p:nvSpPr>
            <p:cNvPr id="71" name="Oval 70"/>
            <p:cNvSpPr/>
            <p:nvPr/>
          </p:nvSpPr>
          <p:spPr>
            <a:xfrm>
              <a:off x="381000" y="14478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13716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3048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13716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3048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p:cNvSpPr/>
            <p:nvPr/>
          </p:nvSpPr>
          <p:spPr>
            <a:xfrm>
              <a:off x="2590800" y="14478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5814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2514600" y="1524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35814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514600" y="2286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Oval 112"/>
            <p:cNvSpPr/>
            <p:nvPr/>
          </p:nvSpPr>
          <p:spPr>
            <a:xfrm>
              <a:off x="381000" y="31242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13716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p:cNvSpPr/>
            <p:nvPr/>
          </p:nvSpPr>
          <p:spPr>
            <a:xfrm>
              <a:off x="3048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p:cNvSpPr/>
            <p:nvPr/>
          </p:nvSpPr>
          <p:spPr>
            <a:xfrm>
              <a:off x="13716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p:cNvSpPr/>
            <p:nvPr/>
          </p:nvSpPr>
          <p:spPr>
            <a:xfrm>
              <a:off x="3048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Oval 117"/>
            <p:cNvSpPr/>
            <p:nvPr/>
          </p:nvSpPr>
          <p:spPr>
            <a:xfrm>
              <a:off x="2590800" y="31242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p:cNvSpPr/>
            <p:nvPr/>
          </p:nvSpPr>
          <p:spPr>
            <a:xfrm>
              <a:off x="35814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p:cNvSpPr/>
            <p:nvPr/>
          </p:nvSpPr>
          <p:spPr>
            <a:xfrm>
              <a:off x="2514600" y="3200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p:cNvSpPr/>
            <p:nvPr/>
          </p:nvSpPr>
          <p:spPr>
            <a:xfrm>
              <a:off x="35814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p:cNvSpPr/>
            <p:nvPr/>
          </p:nvSpPr>
          <p:spPr>
            <a:xfrm>
              <a:off x="25146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Oval 122"/>
            <p:cNvSpPr/>
            <p:nvPr/>
          </p:nvSpPr>
          <p:spPr>
            <a:xfrm>
              <a:off x="838200" y="1905000"/>
              <a:ext cx="2438400" cy="19812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p:cNvSpPr/>
            <p:nvPr/>
          </p:nvSpPr>
          <p:spPr>
            <a:xfrm>
              <a:off x="762000" y="2514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p:cNvSpPr/>
            <p:nvPr/>
          </p:nvSpPr>
          <p:spPr>
            <a:xfrm>
              <a:off x="762000" y="29718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p:cNvSpPr/>
            <p:nvPr/>
          </p:nvSpPr>
          <p:spPr>
            <a:xfrm>
              <a:off x="3124200" y="2514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Rectangle 126"/>
            <p:cNvSpPr/>
            <p:nvPr/>
          </p:nvSpPr>
          <p:spPr>
            <a:xfrm>
              <a:off x="3124200" y="29718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8" name="Rectangle 127"/>
          <p:cNvSpPr/>
          <p:nvPr/>
        </p:nvSpPr>
        <p:spPr>
          <a:xfrm>
            <a:off x="0" y="1219200"/>
            <a:ext cx="4267200" cy="3352800"/>
          </a:xfrm>
          <a:prstGeom prst="rect">
            <a:avLst/>
          </a:prstGeom>
          <a:solidFill>
            <a:schemeClr val="bg1">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5105400" y="685800"/>
            <a:ext cx="23622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Global Ring</a:t>
            </a:r>
            <a:endParaRPr lang="en-US" dirty="0">
              <a:solidFill>
                <a:schemeClr val="tx1"/>
              </a:solidFill>
            </a:endParaRPr>
          </a:p>
        </p:txBody>
      </p:sp>
      <p:sp>
        <p:nvSpPr>
          <p:cNvPr id="130" name="Rectangle 129"/>
          <p:cNvSpPr/>
          <p:nvPr/>
        </p:nvSpPr>
        <p:spPr>
          <a:xfrm>
            <a:off x="762000" y="2514600"/>
            <a:ext cx="304800" cy="3048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p:cNvSpPr/>
          <p:nvPr/>
        </p:nvSpPr>
        <p:spPr>
          <a:xfrm>
            <a:off x="4876800" y="2971800"/>
            <a:ext cx="2667000" cy="4572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Crossbar</a:t>
            </a:r>
            <a:endParaRPr lang="en-US" dirty="0">
              <a:solidFill>
                <a:schemeClr val="tx1"/>
              </a:solidFill>
            </a:endParaRPr>
          </a:p>
        </p:txBody>
      </p:sp>
      <p:sp>
        <p:nvSpPr>
          <p:cNvPr id="133" name="Down Arrow 132"/>
          <p:cNvSpPr/>
          <p:nvPr/>
        </p:nvSpPr>
        <p:spPr>
          <a:xfrm>
            <a:off x="5105400" y="15240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Down Arrow 133"/>
          <p:cNvSpPr/>
          <p:nvPr/>
        </p:nvSpPr>
        <p:spPr>
          <a:xfrm flipV="1">
            <a:off x="5715000" y="15240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p:cNvSpPr/>
          <p:nvPr/>
        </p:nvSpPr>
        <p:spPr>
          <a:xfrm>
            <a:off x="5562600" y="19812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a:off x="5562600" y="22098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p:cNvSpPr/>
          <p:nvPr/>
        </p:nvSpPr>
        <p:spPr>
          <a:xfrm>
            <a:off x="55626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p:cNvSpPr/>
          <p:nvPr/>
        </p:nvSpPr>
        <p:spPr>
          <a:xfrm>
            <a:off x="5562600" y="2667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p:cNvSpPr/>
          <p:nvPr/>
        </p:nvSpPr>
        <p:spPr>
          <a:xfrm>
            <a:off x="4953000" y="1981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p:cNvSpPr/>
          <p:nvPr/>
        </p:nvSpPr>
        <p:spPr>
          <a:xfrm>
            <a:off x="4953000" y="2209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49530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p:cNvSpPr/>
          <p:nvPr/>
        </p:nvSpPr>
        <p:spPr>
          <a:xfrm>
            <a:off x="4953000" y="26670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Down Arrow 142"/>
          <p:cNvSpPr/>
          <p:nvPr/>
        </p:nvSpPr>
        <p:spPr>
          <a:xfrm>
            <a:off x="6629400" y="15240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Down Arrow 143"/>
          <p:cNvSpPr/>
          <p:nvPr/>
        </p:nvSpPr>
        <p:spPr>
          <a:xfrm flipV="1">
            <a:off x="7239000" y="15240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7086600" y="19812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p:cNvSpPr/>
          <p:nvPr/>
        </p:nvSpPr>
        <p:spPr>
          <a:xfrm>
            <a:off x="7086600" y="22098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p:cNvSpPr/>
          <p:nvPr/>
        </p:nvSpPr>
        <p:spPr>
          <a:xfrm>
            <a:off x="70866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p:cNvSpPr/>
          <p:nvPr/>
        </p:nvSpPr>
        <p:spPr>
          <a:xfrm>
            <a:off x="7086600" y="2667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p:cNvSpPr/>
          <p:nvPr/>
        </p:nvSpPr>
        <p:spPr>
          <a:xfrm>
            <a:off x="6477000" y="1981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p:cNvSpPr/>
          <p:nvPr/>
        </p:nvSpPr>
        <p:spPr>
          <a:xfrm>
            <a:off x="6477000" y="2209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p:cNvSpPr/>
          <p:nvPr/>
        </p:nvSpPr>
        <p:spPr>
          <a:xfrm>
            <a:off x="64770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p:cNvSpPr/>
          <p:nvPr/>
        </p:nvSpPr>
        <p:spPr>
          <a:xfrm>
            <a:off x="6477000" y="26670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p:cNvSpPr txBox="1"/>
          <p:nvPr/>
        </p:nvSpPr>
        <p:spPr>
          <a:xfrm>
            <a:off x="4461416" y="1295400"/>
            <a:ext cx="660950" cy="369332"/>
          </a:xfrm>
          <a:prstGeom prst="rect">
            <a:avLst/>
          </a:prstGeom>
          <a:noFill/>
        </p:spPr>
        <p:txBody>
          <a:bodyPr wrap="none" rtlCol="0">
            <a:spAutoFit/>
          </a:bodyPr>
          <a:lstStyle/>
          <a:p>
            <a:r>
              <a:rPr lang="en-US" dirty="0" smtClean="0"/>
              <a:t>West</a:t>
            </a:r>
            <a:endParaRPr lang="en-US" dirty="0"/>
          </a:p>
        </p:txBody>
      </p:sp>
      <p:sp>
        <p:nvSpPr>
          <p:cNvPr id="154" name="TextBox 153"/>
          <p:cNvSpPr txBox="1"/>
          <p:nvPr/>
        </p:nvSpPr>
        <p:spPr>
          <a:xfrm>
            <a:off x="7467600" y="1295400"/>
            <a:ext cx="567784" cy="369332"/>
          </a:xfrm>
          <a:prstGeom prst="rect">
            <a:avLst/>
          </a:prstGeom>
          <a:noFill/>
        </p:spPr>
        <p:txBody>
          <a:bodyPr wrap="none" rtlCol="0">
            <a:spAutoFit/>
          </a:bodyPr>
          <a:lstStyle/>
          <a:p>
            <a:r>
              <a:rPr lang="en-US" dirty="0" smtClean="0"/>
              <a:t>East</a:t>
            </a:r>
            <a:endParaRPr lang="en-US" dirty="0"/>
          </a:p>
        </p:txBody>
      </p:sp>
      <p:sp>
        <p:nvSpPr>
          <p:cNvPr id="155" name="TextBox 154"/>
          <p:cNvSpPr txBox="1"/>
          <p:nvPr/>
        </p:nvSpPr>
        <p:spPr>
          <a:xfrm>
            <a:off x="4419600" y="4876800"/>
            <a:ext cx="660950" cy="369332"/>
          </a:xfrm>
          <a:prstGeom prst="rect">
            <a:avLst/>
          </a:prstGeom>
          <a:noFill/>
        </p:spPr>
        <p:txBody>
          <a:bodyPr wrap="none" rtlCol="0">
            <a:spAutoFit/>
          </a:bodyPr>
          <a:lstStyle/>
          <a:p>
            <a:r>
              <a:rPr lang="en-US" dirty="0" smtClean="0"/>
              <a:t>West</a:t>
            </a:r>
            <a:endParaRPr lang="en-US" dirty="0"/>
          </a:p>
        </p:txBody>
      </p:sp>
      <p:sp>
        <p:nvSpPr>
          <p:cNvPr id="156" name="TextBox 155"/>
          <p:cNvSpPr txBox="1"/>
          <p:nvPr/>
        </p:nvSpPr>
        <p:spPr>
          <a:xfrm>
            <a:off x="7425784" y="4876800"/>
            <a:ext cx="567784" cy="369332"/>
          </a:xfrm>
          <a:prstGeom prst="rect">
            <a:avLst/>
          </a:prstGeom>
          <a:noFill/>
        </p:spPr>
        <p:txBody>
          <a:bodyPr wrap="none" rtlCol="0">
            <a:spAutoFit/>
          </a:bodyPr>
          <a:lstStyle/>
          <a:p>
            <a:r>
              <a:rPr lang="en-US" dirty="0" smtClean="0"/>
              <a:t>East</a:t>
            </a:r>
            <a:endParaRPr lang="en-US" dirty="0"/>
          </a:p>
        </p:txBody>
      </p:sp>
      <p:pic>
        <p:nvPicPr>
          <p:cNvPr id="81" name="Picture 8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0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3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3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3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3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3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4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4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42"/>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43"/>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4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45"/>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46"/>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47"/>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48"/>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49"/>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50"/>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51"/>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52"/>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55"/>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156"/>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54"/>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53"/>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5" grpId="0" animBg="1"/>
      <p:bldP spid="46" grpId="0" animBg="1"/>
      <p:bldP spid="47" grpId="0" animBg="1"/>
      <p:bldP spid="50" grpId="0" animBg="1"/>
      <p:bldP spid="53" grpId="0" animBg="1"/>
      <p:bldP spid="56" grpId="0" animBg="1"/>
      <p:bldP spid="57" grpId="0" animBg="1"/>
      <p:bldP spid="58" grpId="0" animBg="1"/>
      <p:bldP spid="59" grpId="0" animBg="1"/>
      <p:bldP spid="60" grpId="0" animBg="1"/>
      <p:bldP spid="61" grpId="0" animBg="1"/>
      <p:bldP spid="87" grpId="0" animBg="1"/>
      <p:bldP spid="89" grpId="0" animBg="1"/>
      <p:bldP spid="93" grpId="0" animBg="1"/>
      <p:bldP spid="95" grpId="0" animBg="1"/>
      <p:bldP spid="97" grpId="0" animBg="1"/>
      <p:bldP spid="98" grpId="0" animBg="1"/>
      <p:bldP spid="99" grpId="0" animBg="1"/>
      <p:bldP spid="100" grpId="0" animBg="1"/>
      <p:bldP spid="101" grpId="0" animBg="1"/>
      <p:bldP spid="102" grpId="0" animBg="1"/>
      <p:bldP spid="128" grpId="0" animBg="1"/>
      <p:bldP spid="129" grpId="0" animBg="1"/>
      <p:bldP spid="130"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p:bldP spid="154" grpId="0"/>
      <p:bldP spid="155" grpId="0"/>
      <p:bldP spid="1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9067800" cy="761999"/>
          </a:xfrm>
        </p:spPr>
        <p:txBody>
          <a:bodyPr/>
          <a:lstStyle/>
          <a:p>
            <a:r>
              <a:rPr lang="en-US" dirty="0" smtClean="0"/>
              <a:t>Eliminating Buffers in Bridge Routers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17</a:t>
            </a:fld>
            <a:endParaRPr lang="en-US"/>
          </a:p>
        </p:txBody>
      </p:sp>
      <p:sp>
        <p:nvSpPr>
          <p:cNvPr id="5" name="Content Placeholder 4"/>
          <p:cNvSpPr>
            <a:spLocks noGrp="1"/>
          </p:cNvSpPr>
          <p:nvPr>
            <p:ph idx="1"/>
          </p:nvPr>
        </p:nvSpPr>
        <p:spPr/>
        <p:txBody>
          <a:bodyPr/>
          <a:lstStyle/>
          <a:p>
            <a:endParaRPr lang="en-US" dirty="0"/>
          </a:p>
        </p:txBody>
      </p:sp>
      <p:sp>
        <p:nvSpPr>
          <p:cNvPr id="10" name="Rectangle 9"/>
          <p:cNvSpPr/>
          <p:nvPr/>
        </p:nvSpPr>
        <p:spPr>
          <a:xfrm>
            <a:off x="3733800" y="41148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733800" y="43434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7338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733800" y="4800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242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124200" y="4343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1242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124200" y="48006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257800" y="41148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257800" y="43434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2578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257800" y="4800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648200" y="4114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648200" y="4343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4648200" y="4572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648200" y="48006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3048000" y="3429000"/>
            <a:ext cx="2667000" cy="4572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Crossbar</a:t>
            </a:r>
            <a:endParaRPr lang="en-US" dirty="0">
              <a:solidFill>
                <a:schemeClr val="tx1"/>
              </a:solidFill>
            </a:endParaRPr>
          </a:p>
        </p:txBody>
      </p:sp>
      <p:sp>
        <p:nvSpPr>
          <p:cNvPr id="32" name="Rectangle 31"/>
          <p:cNvSpPr/>
          <p:nvPr/>
        </p:nvSpPr>
        <p:spPr>
          <a:xfrm>
            <a:off x="3733800" y="24384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3733800" y="26670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3733800" y="2895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3733800"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31242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3124200" y="2667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3124200" y="2895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124200" y="31242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5257800" y="24384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257800" y="2667000"/>
            <a:ext cx="381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5257800" y="2895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257800" y="31242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4648200" y="2438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8200" y="2667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4648200" y="2895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4648200" y="3124200"/>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2362200" y="2362200"/>
            <a:ext cx="3962400" cy="2971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2362200" y="5715000"/>
            <a:ext cx="39624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Ring</a:t>
            </a:r>
            <a:endParaRPr lang="en-US" dirty="0">
              <a:solidFill>
                <a:schemeClr val="tx1"/>
              </a:solidFill>
            </a:endParaRPr>
          </a:p>
        </p:txBody>
      </p:sp>
      <p:sp>
        <p:nvSpPr>
          <p:cNvPr id="52" name="Rectangle 51"/>
          <p:cNvSpPr/>
          <p:nvPr/>
        </p:nvSpPr>
        <p:spPr>
          <a:xfrm>
            <a:off x="2362200" y="1143000"/>
            <a:ext cx="39624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Global Ring</a:t>
            </a:r>
            <a:endParaRPr lang="en-US" dirty="0">
              <a:solidFill>
                <a:schemeClr val="tx1"/>
              </a:solidFill>
            </a:endParaRPr>
          </a:p>
        </p:txBody>
      </p:sp>
      <p:sp>
        <p:nvSpPr>
          <p:cNvPr id="53" name="Down Arrow 52"/>
          <p:cNvSpPr/>
          <p:nvPr/>
        </p:nvSpPr>
        <p:spPr>
          <a:xfrm>
            <a:off x="27432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Down Arrow 53"/>
          <p:cNvSpPr/>
          <p:nvPr/>
        </p:nvSpPr>
        <p:spPr>
          <a:xfrm flipV="1">
            <a:off x="33528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Down Arrow 54"/>
          <p:cNvSpPr/>
          <p:nvPr/>
        </p:nvSpPr>
        <p:spPr>
          <a:xfrm>
            <a:off x="51816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Down Arrow 55"/>
          <p:cNvSpPr/>
          <p:nvPr/>
        </p:nvSpPr>
        <p:spPr>
          <a:xfrm flipV="1">
            <a:off x="57912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Down Arrow 56"/>
          <p:cNvSpPr/>
          <p:nvPr/>
        </p:nvSpPr>
        <p:spPr>
          <a:xfrm>
            <a:off x="27432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Down Arrow 57"/>
          <p:cNvSpPr/>
          <p:nvPr/>
        </p:nvSpPr>
        <p:spPr>
          <a:xfrm flipV="1">
            <a:off x="33528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Down Arrow 58"/>
          <p:cNvSpPr/>
          <p:nvPr/>
        </p:nvSpPr>
        <p:spPr>
          <a:xfrm>
            <a:off x="51816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Down Arrow 59"/>
          <p:cNvSpPr/>
          <p:nvPr/>
        </p:nvSpPr>
        <p:spPr>
          <a:xfrm flipV="1">
            <a:off x="57912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2099216" y="1916668"/>
            <a:ext cx="660950" cy="369332"/>
          </a:xfrm>
          <a:prstGeom prst="rect">
            <a:avLst/>
          </a:prstGeom>
          <a:noFill/>
        </p:spPr>
        <p:txBody>
          <a:bodyPr wrap="none" rtlCol="0">
            <a:spAutoFit/>
          </a:bodyPr>
          <a:lstStyle/>
          <a:p>
            <a:r>
              <a:rPr lang="en-US" dirty="0" smtClean="0"/>
              <a:t>West</a:t>
            </a:r>
            <a:endParaRPr lang="en-US" dirty="0"/>
          </a:p>
        </p:txBody>
      </p:sp>
      <p:sp>
        <p:nvSpPr>
          <p:cNvPr id="64" name="TextBox 63"/>
          <p:cNvSpPr txBox="1"/>
          <p:nvPr/>
        </p:nvSpPr>
        <p:spPr>
          <a:xfrm>
            <a:off x="5909216" y="1916668"/>
            <a:ext cx="567784" cy="369332"/>
          </a:xfrm>
          <a:prstGeom prst="rect">
            <a:avLst/>
          </a:prstGeom>
          <a:noFill/>
        </p:spPr>
        <p:txBody>
          <a:bodyPr wrap="none" rtlCol="0">
            <a:spAutoFit/>
          </a:bodyPr>
          <a:lstStyle/>
          <a:p>
            <a:r>
              <a:rPr lang="en-US" dirty="0" smtClean="0"/>
              <a:t>East</a:t>
            </a:r>
            <a:endParaRPr lang="en-US" dirty="0"/>
          </a:p>
        </p:txBody>
      </p:sp>
      <p:sp>
        <p:nvSpPr>
          <p:cNvPr id="65" name="TextBox 64"/>
          <p:cNvSpPr txBox="1"/>
          <p:nvPr/>
        </p:nvSpPr>
        <p:spPr>
          <a:xfrm>
            <a:off x="2057400" y="5334000"/>
            <a:ext cx="660950" cy="369332"/>
          </a:xfrm>
          <a:prstGeom prst="rect">
            <a:avLst/>
          </a:prstGeom>
          <a:noFill/>
        </p:spPr>
        <p:txBody>
          <a:bodyPr wrap="none" rtlCol="0">
            <a:spAutoFit/>
          </a:bodyPr>
          <a:lstStyle/>
          <a:p>
            <a:r>
              <a:rPr lang="en-US" dirty="0" smtClean="0"/>
              <a:t>West</a:t>
            </a:r>
            <a:endParaRPr lang="en-US" dirty="0"/>
          </a:p>
        </p:txBody>
      </p:sp>
      <p:sp>
        <p:nvSpPr>
          <p:cNvPr id="66" name="TextBox 65"/>
          <p:cNvSpPr txBox="1"/>
          <p:nvPr/>
        </p:nvSpPr>
        <p:spPr>
          <a:xfrm>
            <a:off x="5909216" y="5345668"/>
            <a:ext cx="567784" cy="369332"/>
          </a:xfrm>
          <a:prstGeom prst="rect">
            <a:avLst/>
          </a:prstGeom>
          <a:noFill/>
        </p:spPr>
        <p:txBody>
          <a:bodyPr wrap="none" rtlCol="0">
            <a:spAutoFit/>
          </a:bodyPr>
          <a:lstStyle/>
          <a:p>
            <a:r>
              <a:rPr lang="en-US" dirty="0" smtClean="0"/>
              <a:t>East</a:t>
            </a:r>
            <a:endParaRPr lang="en-US" dirty="0"/>
          </a:p>
        </p:txBody>
      </p:sp>
      <p:pic>
        <p:nvPicPr>
          <p:cNvPr id="61" name="Picture 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32"/>
                                        </p:tgtEl>
                                      </p:cBhvr>
                                    </p:animEffect>
                                    <p:set>
                                      <p:cBhvr>
                                        <p:cTn id="7" dur="1" fill="hold">
                                          <p:stCondLst>
                                            <p:cond delay="499"/>
                                          </p:stCondLst>
                                        </p:cTn>
                                        <p:tgtEl>
                                          <p:spTgt spid="32"/>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33"/>
                                        </p:tgtEl>
                                      </p:cBhvr>
                                    </p:animEffect>
                                    <p:set>
                                      <p:cBhvr>
                                        <p:cTn id="10" dur="1" fill="hold">
                                          <p:stCondLst>
                                            <p:cond delay="499"/>
                                          </p:stCondLst>
                                        </p:cTn>
                                        <p:tgtEl>
                                          <p:spTgt spid="33"/>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34"/>
                                        </p:tgtEl>
                                      </p:cBhvr>
                                    </p:animEffect>
                                    <p:set>
                                      <p:cBhvr>
                                        <p:cTn id="13" dur="1" fill="hold">
                                          <p:stCondLst>
                                            <p:cond delay="499"/>
                                          </p:stCondLst>
                                        </p:cTn>
                                        <p:tgtEl>
                                          <p:spTgt spid="34"/>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35"/>
                                        </p:tgtEl>
                                      </p:cBhvr>
                                    </p:animEffect>
                                    <p:set>
                                      <p:cBhvr>
                                        <p:cTn id="16" dur="1" fill="hold">
                                          <p:stCondLst>
                                            <p:cond delay="499"/>
                                          </p:stCondLst>
                                        </p:cTn>
                                        <p:tgtEl>
                                          <p:spTgt spid="35"/>
                                        </p:tgtEl>
                                        <p:attrNameLst>
                                          <p:attrName>style.visibility</p:attrName>
                                        </p:attrNameLst>
                                      </p:cBhvr>
                                      <p:to>
                                        <p:strVal val="hidden"/>
                                      </p:to>
                                    </p:set>
                                  </p:childTnLst>
                                </p:cTn>
                              </p:par>
                              <p:par>
                                <p:cTn id="17" presetID="3" presetClass="exit" presetSubtype="10" fill="hold" grpId="0" nodeType="withEffect">
                                  <p:stCondLst>
                                    <p:cond delay="0"/>
                                  </p:stCondLst>
                                  <p:childTnLst>
                                    <p:animEffect transition="out" filter="blinds(horizontal)">
                                      <p:cBhvr>
                                        <p:cTn id="18" dur="500"/>
                                        <p:tgtEl>
                                          <p:spTgt spid="36"/>
                                        </p:tgtEl>
                                      </p:cBhvr>
                                    </p:animEffect>
                                    <p:set>
                                      <p:cBhvr>
                                        <p:cTn id="19" dur="1" fill="hold">
                                          <p:stCondLst>
                                            <p:cond delay="499"/>
                                          </p:stCondLst>
                                        </p:cTn>
                                        <p:tgtEl>
                                          <p:spTgt spid="36"/>
                                        </p:tgtEl>
                                        <p:attrNameLst>
                                          <p:attrName>style.visibility</p:attrName>
                                        </p:attrNameLst>
                                      </p:cBhvr>
                                      <p:to>
                                        <p:strVal val="hidden"/>
                                      </p:to>
                                    </p:set>
                                  </p:childTnLst>
                                </p:cTn>
                              </p:par>
                              <p:par>
                                <p:cTn id="20" presetID="3" presetClass="exit" presetSubtype="10" fill="hold" grpId="0" nodeType="withEffect">
                                  <p:stCondLst>
                                    <p:cond delay="0"/>
                                  </p:stCondLst>
                                  <p:childTnLst>
                                    <p:animEffect transition="out" filter="blinds(horizontal)">
                                      <p:cBhvr>
                                        <p:cTn id="21" dur="500"/>
                                        <p:tgtEl>
                                          <p:spTgt spid="37"/>
                                        </p:tgtEl>
                                      </p:cBhvr>
                                    </p:animEffect>
                                    <p:set>
                                      <p:cBhvr>
                                        <p:cTn id="22" dur="1" fill="hold">
                                          <p:stCondLst>
                                            <p:cond delay="499"/>
                                          </p:stCondLst>
                                        </p:cTn>
                                        <p:tgtEl>
                                          <p:spTgt spid="37"/>
                                        </p:tgtEl>
                                        <p:attrNameLst>
                                          <p:attrName>style.visibility</p:attrName>
                                        </p:attrNameLst>
                                      </p:cBhvr>
                                      <p:to>
                                        <p:strVal val="hidden"/>
                                      </p:to>
                                    </p:set>
                                  </p:childTnLst>
                                </p:cTn>
                              </p:par>
                              <p:par>
                                <p:cTn id="23" presetID="3" presetClass="exit" presetSubtype="10" fill="hold" grpId="0" nodeType="withEffect">
                                  <p:stCondLst>
                                    <p:cond delay="0"/>
                                  </p:stCondLst>
                                  <p:childTnLst>
                                    <p:animEffect transition="out" filter="blinds(horizontal)">
                                      <p:cBhvr>
                                        <p:cTn id="24" dur="500"/>
                                        <p:tgtEl>
                                          <p:spTgt spid="38"/>
                                        </p:tgtEl>
                                      </p:cBhvr>
                                    </p:animEffect>
                                    <p:set>
                                      <p:cBhvr>
                                        <p:cTn id="25" dur="1" fill="hold">
                                          <p:stCondLst>
                                            <p:cond delay="499"/>
                                          </p:stCondLst>
                                        </p:cTn>
                                        <p:tgtEl>
                                          <p:spTgt spid="38"/>
                                        </p:tgtEl>
                                        <p:attrNameLst>
                                          <p:attrName>style.visibility</p:attrName>
                                        </p:attrNameLst>
                                      </p:cBhvr>
                                      <p:to>
                                        <p:strVal val="hidden"/>
                                      </p:to>
                                    </p:set>
                                  </p:childTnLst>
                                </p:cTn>
                              </p:par>
                              <p:par>
                                <p:cTn id="26" presetID="3" presetClass="exit" presetSubtype="10" fill="hold" grpId="0" nodeType="withEffect">
                                  <p:stCondLst>
                                    <p:cond delay="0"/>
                                  </p:stCondLst>
                                  <p:childTnLst>
                                    <p:animEffect transition="out" filter="blinds(horizontal)">
                                      <p:cBhvr>
                                        <p:cTn id="27" dur="500"/>
                                        <p:tgtEl>
                                          <p:spTgt spid="39"/>
                                        </p:tgtEl>
                                      </p:cBhvr>
                                    </p:animEffect>
                                    <p:set>
                                      <p:cBhvr>
                                        <p:cTn id="28" dur="1" fill="hold">
                                          <p:stCondLst>
                                            <p:cond delay="499"/>
                                          </p:stCondLst>
                                        </p:cTn>
                                        <p:tgtEl>
                                          <p:spTgt spid="39"/>
                                        </p:tgtEl>
                                        <p:attrNameLst>
                                          <p:attrName>style.visibility</p:attrName>
                                        </p:attrNameLst>
                                      </p:cBhvr>
                                      <p:to>
                                        <p:strVal val="hidden"/>
                                      </p:to>
                                    </p:set>
                                  </p:childTnLst>
                                </p:cTn>
                              </p:par>
                              <p:par>
                                <p:cTn id="29" presetID="3" presetClass="exit" presetSubtype="10" fill="hold" grpId="0" nodeType="withEffect">
                                  <p:stCondLst>
                                    <p:cond delay="0"/>
                                  </p:stCondLst>
                                  <p:childTnLst>
                                    <p:animEffect transition="out" filter="blinds(horizontal)">
                                      <p:cBhvr>
                                        <p:cTn id="30" dur="500"/>
                                        <p:tgtEl>
                                          <p:spTgt spid="42"/>
                                        </p:tgtEl>
                                      </p:cBhvr>
                                    </p:animEffect>
                                    <p:set>
                                      <p:cBhvr>
                                        <p:cTn id="31" dur="1" fill="hold">
                                          <p:stCondLst>
                                            <p:cond delay="499"/>
                                          </p:stCondLst>
                                        </p:cTn>
                                        <p:tgtEl>
                                          <p:spTgt spid="42"/>
                                        </p:tgtEl>
                                        <p:attrNameLst>
                                          <p:attrName>style.visibility</p:attrName>
                                        </p:attrNameLst>
                                      </p:cBhvr>
                                      <p:to>
                                        <p:strVal val="hidden"/>
                                      </p:to>
                                    </p:set>
                                  </p:childTnLst>
                                </p:cTn>
                              </p:par>
                              <p:par>
                                <p:cTn id="32" presetID="3" presetClass="exit" presetSubtype="10" fill="hold" grpId="0" nodeType="withEffect">
                                  <p:stCondLst>
                                    <p:cond delay="0"/>
                                  </p:stCondLst>
                                  <p:childTnLst>
                                    <p:animEffect transition="out" filter="blinds(horizontal)">
                                      <p:cBhvr>
                                        <p:cTn id="33" dur="500"/>
                                        <p:tgtEl>
                                          <p:spTgt spid="43"/>
                                        </p:tgtEl>
                                      </p:cBhvr>
                                    </p:animEffect>
                                    <p:set>
                                      <p:cBhvr>
                                        <p:cTn id="34" dur="1" fill="hold">
                                          <p:stCondLst>
                                            <p:cond delay="499"/>
                                          </p:stCondLst>
                                        </p:cTn>
                                        <p:tgtEl>
                                          <p:spTgt spid="43"/>
                                        </p:tgtEl>
                                        <p:attrNameLst>
                                          <p:attrName>style.visibility</p:attrName>
                                        </p:attrNameLst>
                                      </p:cBhvr>
                                      <p:to>
                                        <p:strVal val="hidden"/>
                                      </p:to>
                                    </p:set>
                                  </p:childTnLst>
                                </p:cTn>
                              </p:par>
                              <p:par>
                                <p:cTn id="35" presetID="3" presetClass="exit" presetSubtype="10" fill="hold" grpId="0" nodeType="withEffect">
                                  <p:stCondLst>
                                    <p:cond delay="0"/>
                                  </p:stCondLst>
                                  <p:childTnLst>
                                    <p:animEffect transition="out" filter="blinds(horizontal)">
                                      <p:cBhvr>
                                        <p:cTn id="36" dur="500"/>
                                        <p:tgtEl>
                                          <p:spTgt spid="44"/>
                                        </p:tgtEl>
                                      </p:cBhvr>
                                    </p:animEffect>
                                    <p:set>
                                      <p:cBhvr>
                                        <p:cTn id="37" dur="1" fill="hold">
                                          <p:stCondLst>
                                            <p:cond delay="499"/>
                                          </p:stCondLst>
                                        </p:cTn>
                                        <p:tgtEl>
                                          <p:spTgt spid="44"/>
                                        </p:tgtEl>
                                        <p:attrNameLst>
                                          <p:attrName>style.visibility</p:attrName>
                                        </p:attrNameLst>
                                      </p:cBhvr>
                                      <p:to>
                                        <p:strVal val="hidden"/>
                                      </p:to>
                                    </p:set>
                                  </p:childTnLst>
                                </p:cTn>
                              </p:par>
                              <p:par>
                                <p:cTn id="38" presetID="3" presetClass="exit" presetSubtype="10" fill="hold" grpId="0" nodeType="withEffect">
                                  <p:stCondLst>
                                    <p:cond delay="0"/>
                                  </p:stCondLst>
                                  <p:childTnLst>
                                    <p:animEffect transition="out" filter="blinds(horizontal)">
                                      <p:cBhvr>
                                        <p:cTn id="39" dur="500"/>
                                        <p:tgtEl>
                                          <p:spTgt spid="45"/>
                                        </p:tgtEl>
                                      </p:cBhvr>
                                    </p:animEffect>
                                    <p:set>
                                      <p:cBhvr>
                                        <p:cTn id="40" dur="1" fill="hold">
                                          <p:stCondLst>
                                            <p:cond delay="499"/>
                                          </p:stCondLst>
                                        </p:cTn>
                                        <p:tgtEl>
                                          <p:spTgt spid="45"/>
                                        </p:tgtEl>
                                        <p:attrNameLst>
                                          <p:attrName>style.visibility</p:attrName>
                                        </p:attrNameLst>
                                      </p:cBhvr>
                                      <p:to>
                                        <p:strVal val="hidden"/>
                                      </p:to>
                                    </p:set>
                                  </p:childTnLst>
                                </p:cTn>
                              </p:par>
                              <p:par>
                                <p:cTn id="41" presetID="3" presetClass="exit" presetSubtype="10" fill="hold" grpId="0" nodeType="withEffect">
                                  <p:stCondLst>
                                    <p:cond delay="0"/>
                                  </p:stCondLst>
                                  <p:childTnLst>
                                    <p:animEffect transition="out" filter="blinds(horizontal)">
                                      <p:cBhvr>
                                        <p:cTn id="42" dur="500"/>
                                        <p:tgtEl>
                                          <p:spTgt spid="46"/>
                                        </p:tgtEl>
                                      </p:cBhvr>
                                    </p:animEffect>
                                    <p:set>
                                      <p:cBhvr>
                                        <p:cTn id="43" dur="1" fill="hold">
                                          <p:stCondLst>
                                            <p:cond delay="499"/>
                                          </p:stCondLst>
                                        </p:cTn>
                                        <p:tgtEl>
                                          <p:spTgt spid="46"/>
                                        </p:tgtEl>
                                        <p:attrNameLst>
                                          <p:attrName>style.visibility</p:attrName>
                                        </p:attrNameLst>
                                      </p:cBhvr>
                                      <p:to>
                                        <p:strVal val="hidden"/>
                                      </p:to>
                                    </p:set>
                                  </p:childTnLst>
                                </p:cTn>
                              </p:par>
                              <p:par>
                                <p:cTn id="44" presetID="3" presetClass="exit" presetSubtype="10" fill="hold" grpId="0" nodeType="withEffect">
                                  <p:stCondLst>
                                    <p:cond delay="0"/>
                                  </p:stCondLst>
                                  <p:childTnLst>
                                    <p:animEffect transition="out" filter="blinds(horizontal)">
                                      <p:cBhvr>
                                        <p:cTn id="45" dur="500"/>
                                        <p:tgtEl>
                                          <p:spTgt spid="47"/>
                                        </p:tgtEl>
                                      </p:cBhvr>
                                    </p:animEffect>
                                    <p:set>
                                      <p:cBhvr>
                                        <p:cTn id="46" dur="1" fill="hold">
                                          <p:stCondLst>
                                            <p:cond delay="499"/>
                                          </p:stCondLst>
                                        </p:cTn>
                                        <p:tgtEl>
                                          <p:spTgt spid="47"/>
                                        </p:tgtEl>
                                        <p:attrNameLst>
                                          <p:attrName>style.visibility</p:attrName>
                                        </p:attrNameLst>
                                      </p:cBhvr>
                                      <p:to>
                                        <p:strVal val="hidden"/>
                                      </p:to>
                                    </p:set>
                                  </p:childTnLst>
                                </p:cTn>
                              </p:par>
                              <p:par>
                                <p:cTn id="47" presetID="3" presetClass="exit" presetSubtype="10" fill="hold" grpId="0" nodeType="withEffect">
                                  <p:stCondLst>
                                    <p:cond delay="0"/>
                                  </p:stCondLst>
                                  <p:childTnLst>
                                    <p:animEffect transition="out" filter="blinds(horizontal)">
                                      <p:cBhvr>
                                        <p:cTn id="48" dur="500"/>
                                        <p:tgtEl>
                                          <p:spTgt spid="48"/>
                                        </p:tgtEl>
                                      </p:cBhvr>
                                    </p:animEffect>
                                    <p:set>
                                      <p:cBhvr>
                                        <p:cTn id="49" dur="1" fill="hold">
                                          <p:stCondLst>
                                            <p:cond delay="499"/>
                                          </p:stCondLst>
                                        </p:cTn>
                                        <p:tgtEl>
                                          <p:spTgt spid="48"/>
                                        </p:tgtEl>
                                        <p:attrNameLst>
                                          <p:attrName>style.visibility</p:attrName>
                                        </p:attrNameLst>
                                      </p:cBhvr>
                                      <p:to>
                                        <p:strVal val="hidden"/>
                                      </p:to>
                                    </p:set>
                                  </p:childTnLst>
                                </p:cTn>
                              </p:par>
                              <p:par>
                                <p:cTn id="50" presetID="3" presetClass="exit" presetSubtype="10" fill="hold" grpId="0" nodeType="withEffect">
                                  <p:stCondLst>
                                    <p:cond delay="0"/>
                                  </p:stCondLst>
                                  <p:childTnLst>
                                    <p:animEffect transition="out" filter="blinds(horizontal)">
                                      <p:cBhvr>
                                        <p:cTn id="51" dur="500"/>
                                        <p:tgtEl>
                                          <p:spTgt spid="49"/>
                                        </p:tgtEl>
                                      </p:cBhvr>
                                    </p:animEffect>
                                    <p:set>
                                      <p:cBhvr>
                                        <p:cTn id="52" dur="1" fill="hold">
                                          <p:stCondLst>
                                            <p:cond delay="499"/>
                                          </p:stCondLst>
                                        </p:cTn>
                                        <p:tgtEl>
                                          <p:spTgt spid="49"/>
                                        </p:tgtEl>
                                        <p:attrNameLst>
                                          <p:attrName>style.visibility</p:attrName>
                                        </p:attrNameLst>
                                      </p:cBhvr>
                                      <p:to>
                                        <p:strVal val="hidden"/>
                                      </p:to>
                                    </p:set>
                                  </p:childTnLst>
                                </p:cTn>
                              </p:par>
                              <p:par>
                                <p:cTn id="53" presetID="3" presetClass="exit" presetSubtype="10" fill="hold" grpId="0" nodeType="withEffect">
                                  <p:stCondLst>
                                    <p:cond delay="0"/>
                                  </p:stCondLst>
                                  <p:childTnLst>
                                    <p:animEffect transition="out" filter="blinds(horizontal)">
                                      <p:cBhvr>
                                        <p:cTn id="54" dur="500"/>
                                        <p:tgtEl>
                                          <p:spTgt spid="10"/>
                                        </p:tgtEl>
                                      </p:cBhvr>
                                    </p:animEffect>
                                    <p:set>
                                      <p:cBhvr>
                                        <p:cTn id="55" dur="1" fill="hold">
                                          <p:stCondLst>
                                            <p:cond delay="499"/>
                                          </p:stCondLst>
                                        </p:cTn>
                                        <p:tgtEl>
                                          <p:spTgt spid="10"/>
                                        </p:tgtEl>
                                        <p:attrNameLst>
                                          <p:attrName>style.visibility</p:attrName>
                                        </p:attrNameLst>
                                      </p:cBhvr>
                                      <p:to>
                                        <p:strVal val="hidden"/>
                                      </p:to>
                                    </p:set>
                                  </p:childTnLst>
                                </p:cTn>
                              </p:par>
                              <p:par>
                                <p:cTn id="56" presetID="3" presetClass="exit" presetSubtype="10" fill="hold" grpId="0" nodeType="withEffect">
                                  <p:stCondLst>
                                    <p:cond delay="0"/>
                                  </p:stCondLst>
                                  <p:childTnLst>
                                    <p:animEffect transition="out" filter="blinds(horizontal)">
                                      <p:cBhvr>
                                        <p:cTn id="57" dur="500"/>
                                        <p:tgtEl>
                                          <p:spTgt spid="11"/>
                                        </p:tgtEl>
                                      </p:cBhvr>
                                    </p:animEffect>
                                    <p:set>
                                      <p:cBhvr>
                                        <p:cTn id="58" dur="1" fill="hold">
                                          <p:stCondLst>
                                            <p:cond delay="499"/>
                                          </p:stCondLst>
                                        </p:cTn>
                                        <p:tgtEl>
                                          <p:spTgt spid="11"/>
                                        </p:tgtEl>
                                        <p:attrNameLst>
                                          <p:attrName>style.visibility</p:attrName>
                                        </p:attrNameLst>
                                      </p:cBhvr>
                                      <p:to>
                                        <p:strVal val="hidden"/>
                                      </p:to>
                                    </p:set>
                                  </p:childTnLst>
                                </p:cTn>
                              </p:par>
                              <p:par>
                                <p:cTn id="59" presetID="3" presetClass="exit" presetSubtype="10" fill="hold" grpId="0" nodeType="withEffect">
                                  <p:stCondLst>
                                    <p:cond delay="0"/>
                                  </p:stCondLst>
                                  <p:childTnLst>
                                    <p:animEffect transition="out" filter="blinds(horizontal)">
                                      <p:cBhvr>
                                        <p:cTn id="60" dur="500"/>
                                        <p:tgtEl>
                                          <p:spTgt spid="12"/>
                                        </p:tgtEl>
                                      </p:cBhvr>
                                    </p:animEffect>
                                    <p:set>
                                      <p:cBhvr>
                                        <p:cTn id="61" dur="1" fill="hold">
                                          <p:stCondLst>
                                            <p:cond delay="499"/>
                                          </p:stCondLst>
                                        </p:cTn>
                                        <p:tgtEl>
                                          <p:spTgt spid="12"/>
                                        </p:tgtEl>
                                        <p:attrNameLst>
                                          <p:attrName>style.visibility</p:attrName>
                                        </p:attrNameLst>
                                      </p:cBhvr>
                                      <p:to>
                                        <p:strVal val="hidden"/>
                                      </p:to>
                                    </p:set>
                                  </p:childTnLst>
                                </p:cTn>
                              </p:par>
                              <p:par>
                                <p:cTn id="62" presetID="3" presetClass="exit" presetSubtype="10" fill="hold" grpId="0" nodeType="withEffect">
                                  <p:stCondLst>
                                    <p:cond delay="0"/>
                                  </p:stCondLst>
                                  <p:childTnLst>
                                    <p:animEffect transition="out" filter="blinds(horizontal)">
                                      <p:cBhvr>
                                        <p:cTn id="63" dur="500"/>
                                        <p:tgtEl>
                                          <p:spTgt spid="13"/>
                                        </p:tgtEl>
                                      </p:cBhvr>
                                    </p:animEffect>
                                    <p:set>
                                      <p:cBhvr>
                                        <p:cTn id="64" dur="1" fill="hold">
                                          <p:stCondLst>
                                            <p:cond delay="499"/>
                                          </p:stCondLst>
                                        </p:cTn>
                                        <p:tgtEl>
                                          <p:spTgt spid="13"/>
                                        </p:tgtEl>
                                        <p:attrNameLst>
                                          <p:attrName>style.visibility</p:attrName>
                                        </p:attrNameLst>
                                      </p:cBhvr>
                                      <p:to>
                                        <p:strVal val="hidden"/>
                                      </p:to>
                                    </p:set>
                                  </p:childTnLst>
                                </p:cTn>
                              </p:par>
                              <p:par>
                                <p:cTn id="65" presetID="3" presetClass="exit" presetSubtype="10" fill="hold" grpId="0" nodeType="withEffect">
                                  <p:stCondLst>
                                    <p:cond delay="0"/>
                                  </p:stCondLst>
                                  <p:childTnLst>
                                    <p:animEffect transition="out" filter="blinds(horizontal)">
                                      <p:cBhvr>
                                        <p:cTn id="66" dur="500"/>
                                        <p:tgtEl>
                                          <p:spTgt spid="14"/>
                                        </p:tgtEl>
                                      </p:cBhvr>
                                    </p:animEffect>
                                    <p:set>
                                      <p:cBhvr>
                                        <p:cTn id="67" dur="1" fill="hold">
                                          <p:stCondLst>
                                            <p:cond delay="499"/>
                                          </p:stCondLst>
                                        </p:cTn>
                                        <p:tgtEl>
                                          <p:spTgt spid="14"/>
                                        </p:tgtEl>
                                        <p:attrNameLst>
                                          <p:attrName>style.visibility</p:attrName>
                                        </p:attrNameLst>
                                      </p:cBhvr>
                                      <p:to>
                                        <p:strVal val="hidden"/>
                                      </p:to>
                                    </p:set>
                                  </p:childTnLst>
                                </p:cTn>
                              </p:par>
                              <p:par>
                                <p:cTn id="68" presetID="3" presetClass="exit" presetSubtype="10" fill="hold" grpId="0" nodeType="withEffect">
                                  <p:stCondLst>
                                    <p:cond delay="0"/>
                                  </p:stCondLst>
                                  <p:childTnLst>
                                    <p:animEffect transition="out" filter="blinds(horizontal)">
                                      <p:cBhvr>
                                        <p:cTn id="69" dur="500"/>
                                        <p:tgtEl>
                                          <p:spTgt spid="15"/>
                                        </p:tgtEl>
                                      </p:cBhvr>
                                    </p:animEffect>
                                    <p:set>
                                      <p:cBhvr>
                                        <p:cTn id="70" dur="1" fill="hold">
                                          <p:stCondLst>
                                            <p:cond delay="499"/>
                                          </p:stCondLst>
                                        </p:cTn>
                                        <p:tgtEl>
                                          <p:spTgt spid="15"/>
                                        </p:tgtEl>
                                        <p:attrNameLst>
                                          <p:attrName>style.visibility</p:attrName>
                                        </p:attrNameLst>
                                      </p:cBhvr>
                                      <p:to>
                                        <p:strVal val="hidden"/>
                                      </p:to>
                                    </p:set>
                                  </p:childTnLst>
                                </p:cTn>
                              </p:par>
                              <p:par>
                                <p:cTn id="71" presetID="3" presetClass="exit" presetSubtype="10" fill="hold" grpId="0" nodeType="withEffect">
                                  <p:stCondLst>
                                    <p:cond delay="0"/>
                                  </p:stCondLst>
                                  <p:childTnLst>
                                    <p:animEffect transition="out" filter="blinds(horizontal)">
                                      <p:cBhvr>
                                        <p:cTn id="72" dur="500"/>
                                        <p:tgtEl>
                                          <p:spTgt spid="16"/>
                                        </p:tgtEl>
                                      </p:cBhvr>
                                    </p:animEffect>
                                    <p:set>
                                      <p:cBhvr>
                                        <p:cTn id="73" dur="1" fill="hold">
                                          <p:stCondLst>
                                            <p:cond delay="499"/>
                                          </p:stCondLst>
                                        </p:cTn>
                                        <p:tgtEl>
                                          <p:spTgt spid="16"/>
                                        </p:tgtEl>
                                        <p:attrNameLst>
                                          <p:attrName>style.visibility</p:attrName>
                                        </p:attrNameLst>
                                      </p:cBhvr>
                                      <p:to>
                                        <p:strVal val="hidden"/>
                                      </p:to>
                                    </p:set>
                                  </p:childTnLst>
                                </p:cTn>
                              </p:par>
                              <p:par>
                                <p:cTn id="74" presetID="3" presetClass="exit" presetSubtype="10" fill="hold" grpId="0" nodeType="withEffect">
                                  <p:stCondLst>
                                    <p:cond delay="0"/>
                                  </p:stCondLst>
                                  <p:childTnLst>
                                    <p:animEffect transition="out" filter="blinds(horizontal)">
                                      <p:cBhvr>
                                        <p:cTn id="75" dur="500"/>
                                        <p:tgtEl>
                                          <p:spTgt spid="17"/>
                                        </p:tgtEl>
                                      </p:cBhvr>
                                    </p:animEffect>
                                    <p:set>
                                      <p:cBhvr>
                                        <p:cTn id="76" dur="1" fill="hold">
                                          <p:stCondLst>
                                            <p:cond delay="499"/>
                                          </p:stCondLst>
                                        </p:cTn>
                                        <p:tgtEl>
                                          <p:spTgt spid="17"/>
                                        </p:tgtEl>
                                        <p:attrNameLst>
                                          <p:attrName>style.visibility</p:attrName>
                                        </p:attrNameLst>
                                      </p:cBhvr>
                                      <p:to>
                                        <p:strVal val="hidden"/>
                                      </p:to>
                                    </p:set>
                                  </p:childTnLst>
                                </p:cTn>
                              </p:par>
                              <p:par>
                                <p:cTn id="77" presetID="3" presetClass="exit" presetSubtype="10" fill="hold" grpId="0" nodeType="withEffect">
                                  <p:stCondLst>
                                    <p:cond delay="0"/>
                                  </p:stCondLst>
                                  <p:childTnLst>
                                    <p:animEffect transition="out" filter="blinds(horizontal)">
                                      <p:cBhvr>
                                        <p:cTn id="78" dur="500"/>
                                        <p:tgtEl>
                                          <p:spTgt spid="20"/>
                                        </p:tgtEl>
                                      </p:cBhvr>
                                    </p:animEffect>
                                    <p:set>
                                      <p:cBhvr>
                                        <p:cTn id="79" dur="1" fill="hold">
                                          <p:stCondLst>
                                            <p:cond delay="499"/>
                                          </p:stCondLst>
                                        </p:cTn>
                                        <p:tgtEl>
                                          <p:spTgt spid="20"/>
                                        </p:tgtEl>
                                        <p:attrNameLst>
                                          <p:attrName>style.visibility</p:attrName>
                                        </p:attrNameLst>
                                      </p:cBhvr>
                                      <p:to>
                                        <p:strVal val="hidden"/>
                                      </p:to>
                                    </p:set>
                                  </p:childTnLst>
                                </p:cTn>
                              </p:par>
                              <p:par>
                                <p:cTn id="80" presetID="3" presetClass="exit" presetSubtype="10" fill="hold" grpId="0" nodeType="withEffect">
                                  <p:stCondLst>
                                    <p:cond delay="0"/>
                                  </p:stCondLst>
                                  <p:childTnLst>
                                    <p:animEffect transition="out" filter="blinds(horizontal)">
                                      <p:cBhvr>
                                        <p:cTn id="81" dur="500"/>
                                        <p:tgtEl>
                                          <p:spTgt spid="21"/>
                                        </p:tgtEl>
                                      </p:cBhvr>
                                    </p:animEffect>
                                    <p:set>
                                      <p:cBhvr>
                                        <p:cTn id="82" dur="1" fill="hold">
                                          <p:stCondLst>
                                            <p:cond delay="499"/>
                                          </p:stCondLst>
                                        </p:cTn>
                                        <p:tgtEl>
                                          <p:spTgt spid="21"/>
                                        </p:tgtEl>
                                        <p:attrNameLst>
                                          <p:attrName>style.visibility</p:attrName>
                                        </p:attrNameLst>
                                      </p:cBhvr>
                                      <p:to>
                                        <p:strVal val="hidden"/>
                                      </p:to>
                                    </p:set>
                                  </p:childTnLst>
                                </p:cTn>
                              </p:par>
                              <p:par>
                                <p:cTn id="83" presetID="3" presetClass="exit" presetSubtype="10" fill="hold" grpId="0" nodeType="withEffect">
                                  <p:stCondLst>
                                    <p:cond delay="0"/>
                                  </p:stCondLst>
                                  <p:childTnLst>
                                    <p:animEffect transition="out" filter="blinds(horizontal)">
                                      <p:cBhvr>
                                        <p:cTn id="84" dur="500"/>
                                        <p:tgtEl>
                                          <p:spTgt spid="22"/>
                                        </p:tgtEl>
                                      </p:cBhvr>
                                    </p:animEffect>
                                    <p:set>
                                      <p:cBhvr>
                                        <p:cTn id="85" dur="1" fill="hold">
                                          <p:stCondLst>
                                            <p:cond delay="499"/>
                                          </p:stCondLst>
                                        </p:cTn>
                                        <p:tgtEl>
                                          <p:spTgt spid="22"/>
                                        </p:tgtEl>
                                        <p:attrNameLst>
                                          <p:attrName>style.visibility</p:attrName>
                                        </p:attrNameLst>
                                      </p:cBhvr>
                                      <p:to>
                                        <p:strVal val="hidden"/>
                                      </p:to>
                                    </p:set>
                                  </p:childTnLst>
                                </p:cTn>
                              </p:par>
                              <p:par>
                                <p:cTn id="86" presetID="3" presetClass="exit" presetSubtype="10" fill="hold" grpId="0" nodeType="withEffect">
                                  <p:stCondLst>
                                    <p:cond delay="0"/>
                                  </p:stCondLst>
                                  <p:childTnLst>
                                    <p:animEffect transition="out" filter="blinds(horizontal)">
                                      <p:cBhvr>
                                        <p:cTn id="87" dur="500"/>
                                        <p:tgtEl>
                                          <p:spTgt spid="23"/>
                                        </p:tgtEl>
                                      </p:cBhvr>
                                    </p:animEffect>
                                    <p:set>
                                      <p:cBhvr>
                                        <p:cTn id="88" dur="1" fill="hold">
                                          <p:stCondLst>
                                            <p:cond delay="499"/>
                                          </p:stCondLst>
                                        </p:cTn>
                                        <p:tgtEl>
                                          <p:spTgt spid="23"/>
                                        </p:tgtEl>
                                        <p:attrNameLst>
                                          <p:attrName>style.visibility</p:attrName>
                                        </p:attrNameLst>
                                      </p:cBhvr>
                                      <p:to>
                                        <p:strVal val="hidden"/>
                                      </p:to>
                                    </p:set>
                                  </p:childTnLst>
                                </p:cTn>
                              </p:par>
                              <p:par>
                                <p:cTn id="89" presetID="3" presetClass="exit" presetSubtype="10" fill="hold" grpId="0" nodeType="withEffect">
                                  <p:stCondLst>
                                    <p:cond delay="0"/>
                                  </p:stCondLst>
                                  <p:childTnLst>
                                    <p:animEffect transition="out" filter="blinds(horizontal)">
                                      <p:cBhvr>
                                        <p:cTn id="90" dur="500"/>
                                        <p:tgtEl>
                                          <p:spTgt spid="24"/>
                                        </p:tgtEl>
                                      </p:cBhvr>
                                    </p:animEffect>
                                    <p:set>
                                      <p:cBhvr>
                                        <p:cTn id="91" dur="1" fill="hold">
                                          <p:stCondLst>
                                            <p:cond delay="499"/>
                                          </p:stCondLst>
                                        </p:cTn>
                                        <p:tgtEl>
                                          <p:spTgt spid="24"/>
                                        </p:tgtEl>
                                        <p:attrNameLst>
                                          <p:attrName>style.visibility</p:attrName>
                                        </p:attrNameLst>
                                      </p:cBhvr>
                                      <p:to>
                                        <p:strVal val="hidden"/>
                                      </p:to>
                                    </p:set>
                                  </p:childTnLst>
                                </p:cTn>
                              </p:par>
                              <p:par>
                                <p:cTn id="92" presetID="3" presetClass="exit" presetSubtype="10" fill="hold" grpId="0" nodeType="withEffect">
                                  <p:stCondLst>
                                    <p:cond delay="0"/>
                                  </p:stCondLst>
                                  <p:childTnLst>
                                    <p:animEffect transition="out" filter="blinds(horizontal)">
                                      <p:cBhvr>
                                        <p:cTn id="93" dur="500"/>
                                        <p:tgtEl>
                                          <p:spTgt spid="25"/>
                                        </p:tgtEl>
                                      </p:cBhvr>
                                    </p:animEffect>
                                    <p:set>
                                      <p:cBhvr>
                                        <p:cTn id="94" dur="1" fill="hold">
                                          <p:stCondLst>
                                            <p:cond delay="499"/>
                                          </p:stCondLst>
                                        </p:cTn>
                                        <p:tgtEl>
                                          <p:spTgt spid="25"/>
                                        </p:tgtEl>
                                        <p:attrNameLst>
                                          <p:attrName>style.visibility</p:attrName>
                                        </p:attrNameLst>
                                      </p:cBhvr>
                                      <p:to>
                                        <p:strVal val="hidden"/>
                                      </p:to>
                                    </p:set>
                                  </p:childTnLst>
                                </p:cTn>
                              </p:par>
                              <p:par>
                                <p:cTn id="95" presetID="3" presetClass="exit" presetSubtype="10" fill="hold" grpId="0" nodeType="withEffect">
                                  <p:stCondLst>
                                    <p:cond delay="0"/>
                                  </p:stCondLst>
                                  <p:childTnLst>
                                    <p:animEffect transition="out" filter="blinds(horizontal)">
                                      <p:cBhvr>
                                        <p:cTn id="96" dur="500"/>
                                        <p:tgtEl>
                                          <p:spTgt spid="26"/>
                                        </p:tgtEl>
                                      </p:cBhvr>
                                    </p:animEffect>
                                    <p:set>
                                      <p:cBhvr>
                                        <p:cTn id="97" dur="1" fill="hold">
                                          <p:stCondLst>
                                            <p:cond delay="499"/>
                                          </p:stCondLst>
                                        </p:cTn>
                                        <p:tgtEl>
                                          <p:spTgt spid="26"/>
                                        </p:tgtEl>
                                        <p:attrNameLst>
                                          <p:attrName>style.visibility</p:attrName>
                                        </p:attrNameLst>
                                      </p:cBhvr>
                                      <p:to>
                                        <p:strVal val="hidden"/>
                                      </p:to>
                                    </p:set>
                                  </p:childTnLst>
                                </p:cTn>
                              </p:par>
                              <p:par>
                                <p:cTn id="98" presetID="3" presetClass="exit" presetSubtype="10" fill="hold" grpId="0" nodeType="withEffect">
                                  <p:stCondLst>
                                    <p:cond delay="0"/>
                                  </p:stCondLst>
                                  <p:childTnLst>
                                    <p:animEffect transition="out" filter="blinds(horizontal)">
                                      <p:cBhvr>
                                        <p:cTn id="99" dur="500"/>
                                        <p:tgtEl>
                                          <p:spTgt spid="27"/>
                                        </p:tgtEl>
                                      </p:cBhvr>
                                    </p:animEffect>
                                    <p:set>
                                      <p:cBhvr>
                                        <p:cTn id="100" dur="1" fill="hold">
                                          <p:stCondLst>
                                            <p:cond delay="499"/>
                                          </p:stCondLst>
                                        </p:cTn>
                                        <p:tgtEl>
                                          <p:spTgt spid="27"/>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3" presetClass="exit" presetSubtype="10" fill="hold" grpId="0" nodeType="clickEffect">
                                  <p:stCondLst>
                                    <p:cond delay="0"/>
                                  </p:stCondLst>
                                  <p:childTnLst>
                                    <p:animEffect transition="out" filter="blinds(horizontal)">
                                      <p:cBhvr>
                                        <p:cTn id="104" dur="500"/>
                                        <p:tgtEl>
                                          <p:spTgt spid="29"/>
                                        </p:tgtEl>
                                      </p:cBhvr>
                                    </p:animEffect>
                                    <p:set>
                                      <p:cBhvr>
                                        <p:cTn id="105"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20" grpId="0" animBg="1"/>
      <p:bldP spid="21" grpId="0" animBg="1"/>
      <p:bldP spid="22" grpId="0" animBg="1"/>
      <p:bldP spid="23" grpId="0" animBg="1"/>
      <p:bldP spid="24" grpId="0" animBg="1"/>
      <p:bldP spid="25" grpId="0" animBg="1"/>
      <p:bldP spid="26" grpId="0" animBg="1"/>
      <p:bldP spid="27" grpId="0" animBg="1"/>
      <p:bldP spid="29" grpId="0" animBg="1"/>
      <p:bldP spid="32" grpId="0" animBg="1"/>
      <p:bldP spid="33" grpId="0" animBg="1"/>
      <p:bldP spid="34" grpId="0" animBg="1"/>
      <p:bldP spid="35" grpId="0" animBg="1"/>
      <p:bldP spid="36" grpId="0" animBg="1"/>
      <p:bldP spid="37" grpId="0" animBg="1"/>
      <p:bldP spid="38" grpId="0" animBg="1"/>
      <p:bldP spid="39" grpId="0" animBg="1"/>
      <p:bldP spid="42" grpId="0" animBg="1"/>
      <p:bldP spid="43" grpId="0" animBg="1"/>
      <p:bldP spid="44" grpId="0" animBg="1"/>
      <p:bldP spid="45" grpId="0" animBg="1"/>
      <p:bldP spid="46" grpId="0" animBg="1"/>
      <p:bldP spid="47" grpId="0" animBg="1"/>
      <p:bldP spid="48" grpId="0" animBg="1"/>
      <p:bldP spid="4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9144000" cy="761999"/>
          </a:xfrm>
        </p:spPr>
        <p:txBody>
          <a:bodyPr/>
          <a:lstStyle/>
          <a:p>
            <a:r>
              <a:rPr lang="en-US" dirty="0" smtClean="0"/>
              <a:t>Eliminating Buffers in Bridge Routers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18</a:t>
            </a:fld>
            <a:endParaRPr lang="en-US"/>
          </a:p>
        </p:txBody>
      </p:sp>
      <p:sp>
        <p:nvSpPr>
          <p:cNvPr id="6" name="Rectangle 5"/>
          <p:cNvSpPr/>
          <p:nvPr/>
        </p:nvSpPr>
        <p:spPr>
          <a:xfrm>
            <a:off x="2362200" y="2362200"/>
            <a:ext cx="3962400" cy="2971800"/>
          </a:xfrm>
          <a:prstGeom prst="rect">
            <a:avLst/>
          </a:prstGeom>
          <a:solidFill>
            <a:srgbClr val="92D050">
              <a:alpha val="19000"/>
            </a:srgbClr>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62200" y="5715000"/>
            <a:ext cx="39624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 Ring</a:t>
            </a:r>
            <a:endParaRPr lang="en-US" dirty="0">
              <a:solidFill>
                <a:schemeClr val="tx1"/>
              </a:solidFill>
            </a:endParaRPr>
          </a:p>
        </p:txBody>
      </p:sp>
      <p:sp>
        <p:nvSpPr>
          <p:cNvPr id="8" name="Down Arrow 7"/>
          <p:cNvSpPr/>
          <p:nvPr/>
        </p:nvSpPr>
        <p:spPr>
          <a:xfrm>
            <a:off x="27432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flipV="1">
            <a:off x="33528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51816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flipV="1">
            <a:off x="5791200" y="5181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2362200" y="1143000"/>
            <a:ext cx="3962400" cy="762000"/>
          </a:xfrm>
          <a:prstGeom prst="rect">
            <a:avLst/>
          </a:prstGeom>
          <a:solidFill>
            <a:schemeClr val="bg2">
              <a:lumMod val="75000"/>
            </a:schemeClr>
          </a:solidFill>
          <a:ln w="38100" cap="sq">
            <a:solidFill>
              <a:schemeClr val="bg2">
                <a:lumMod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Global Ring</a:t>
            </a:r>
            <a:endParaRPr lang="en-US" dirty="0">
              <a:solidFill>
                <a:schemeClr val="tx1"/>
              </a:solidFill>
            </a:endParaRPr>
          </a:p>
        </p:txBody>
      </p:sp>
      <p:sp>
        <p:nvSpPr>
          <p:cNvPr id="30" name="Down Arrow 29"/>
          <p:cNvSpPr/>
          <p:nvPr/>
        </p:nvSpPr>
        <p:spPr>
          <a:xfrm>
            <a:off x="27432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flipV="1">
            <a:off x="33528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Down Arrow 39"/>
          <p:cNvSpPr/>
          <p:nvPr/>
        </p:nvSpPr>
        <p:spPr>
          <a:xfrm>
            <a:off x="51816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Down Arrow 40"/>
          <p:cNvSpPr/>
          <p:nvPr/>
        </p:nvSpPr>
        <p:spPr>
          <a:xfrm flipV="1">
            <a:off x="5791200" y="19812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7" name="Group 146"/>
          <p:cNvGrpSpPr/>
          <p:nvPr/>
        </p:nvGrpSpPr>
        <p:grpSpPr>
          <a:xfrm>
            <a:off x="2590801" y="2362200"/>
            <a:ext cx="3505199" cy="2819401"/>
            <a:chOff x="2590801" y="2362200"/>
            <a:chExt cx="3505199" cy="2819401"/>
          </a:xfrm>
        </p:grpSpPr>
        <p:sp>
          <p:nvSpPr>
            <p:cNvPr id="69" name="Trapezoid 68"/>
            <p:cNvSpPr/>
            <p:nvPr/>
          </p:nvSpPr>
          <p:spPr>
            <a:xfrm>
              <a:off x="3124200" y="26670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rapezoid 69"/>
            <p:cNvSpPr/>
            <p:nvPr/>
          </p:nvSpPr>
          <p:spPr>
            <a:xfrm>
              <a:off x="5562600" y="26670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rapezoid 71"/>
            <p:cNvSpPr/>
            <p:nvPr/>
          </p:nvSpPr>
          <p:spPr>
            <a:xfrm rot="10800000">
              <a:off x="5029200" y="47244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rapezoid 72"/>
            <p:cNvSpPr/>
            <p:nvPr/>
          </p:nvSpPr>
          <p:spPr>
            <a:xfrm rot="10800000">
              <a:off x="2590801" y="4724400"/>
              <a:ext cx="533400" cy="152400"/>
            </a:xfrm>
            <a:prstGeom prst="trapezoid">
              <a:avLst>
                <a:gd name="adj" fmla="val 63889"/>
              </a:avLst>
            </a:prstGeom>
            <a:solidFill>
              <a:schemeClr val="tx1">
                <a:lumMod val="50000"/>
                <a:lumOff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p:cNvCxnSpPr/>
            <p:nvPr/>
          </p:nvCxnSpPr>
          <p:spPr>
            <a:xfrm rot="5400000" flipH="1" flipV="1">
              <a:off x="3276600" y="2514600"/>
              <a:ext cx="304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flipH="1" flipV="1">
              <a:off x="5714206" y="2513806"/>
              <a:ext cx="304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flipH="1" flipV="1">
              <a:off x="2667794" y="5028406"/>
              <a:ext cx="304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flipH="1" flipV="1">
              <a:off x="5106194" y="5028406"/>
              <a:ext cx="304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Rectangle 78"/>
            <p:cNvSpPr/>
            <p:nvPr/>
          </p:nvSpPr>
          <p:spPr>
            <a:xfrm>
              <a:off x="5791200" y="32004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352800" y="32004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743200" y="41910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5181600" y="4191000"/>
              <a:ext cx="152400" cy="152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p:cNvCxnSpPr/>
            <p:nvPr/>
          </p:nvCxnSpPr>
          <p:spPr>
            <a:xfrm rot="5400000" flipH="1" flipV="1">
              <a:off x="2628900" y="4533900"/>
              <a:ext cx="381000" cy="1588"/>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flipH="1" flipV="1">
              <a:off x="5066506" y="4533106"/>
              <a:ext cx="381000" cy="1588"/>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16200000" flipH="1">
              <a:off x="3238897" y="3009504"/>
              <a:ext cx="381000" cy="794"/>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16200000" flipH="1">
              <a:off x="5677297" y="3009504"/>
              <a:ext cx="381000" cy="794"/>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endCxn id="80" idx="2"/>
            </p:cNvCxnSpPr>
            <p:nvPr/>
          </p:nvCxnSpPr>
          <p:spPr>
            <a:xfrm rot="5400000" flipH="1" flipV="1">
              <a:off x="2513805" y="4266406"/>
              <a:ext cx="1828800" cy="15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5400000" flipH="1" flipV="1">
              <a:off x="4952205" y="4266406"/>
              <a:ext cx="1828800" cy="15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rot="5400000" flipH="1" flipV="1">
              <a:off x="4342605" y="3275806"/>
              <a:ext cx="1828800" cy="15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5400000" flipH="1" flipV="1">
              <a:off x="1904205" y="3275806"/>
              <a:ext cx="1828800" cy="15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0" name="Group 149"/>
          <p:cNvGrpSpPr/>
          <p:nvPr/>
        </p:nvGrpSpPr>
        <p:grpSpPr>
          <a:xfrm>
            <a:off x="4114800" y="3124200"/>
            <a:ext cx="533400" cy="1371600"/>
            <a:chOff x="4114800" y="3124200"/>
            <a:chExt cx="533400" cy="1371600"/>
          </a:xfrm>
        </p:grpSpPr>
        <p:grpSp>
          <p:nvGrpSpPr>
            <p:cNvPr id="107" name="Group 106"/>
            <p:cNvGrpSpPr/>
            <p:nvPr/>
          </p:nvGrpSpPr>
          <p:grpSpPr>
            <a:xfrm>
              <a:off x="4114800" y="3124200"/>
              <a:ext cx="533400" cy="533400"/>
              <a:chOff x="4038600" y="3200400"/>
              <a:chExt cx="533400" cy="533400"/>
            </a:xfrm>
          </p:grpSpPr>
          <p:sp>
            <p:nvSpPr>
              <p:cNvPr id="99" name="Rectangle 98"/>
              <p:cNvSpPr/>
              <p:nvPr/>
            </p:nvSpPr>
            <p:spPr>
              <a:xfrm>
                <a:off x="4038600" y="3200400"/>
                <a:ext cx="533400" cy="5334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0" name="Group 105"/>
              <p:cNvGrpSpPr/>
              <p:nvPr/>
            </p:nvGrpSpPr>
            <p:grpSpPr>
              <a:xfrm>
                <a:off x="4114800" y="3276600"/>
                <a:ext cx="381000" cy="381000"/>
                <a:chOff x="3886200" y="304800"/>
                <a:chExt cx="609600" cy="534988"/>
              </a:xfrm>
            </p:grpSpPr>
            <p:cxnSp>
              <p:nvCxnSpPr>
                <p:cNvPr id="101" name="Straight Connector 100"/>
                <p:cNvCxnSpPr/>
                <p:nvPr/>
              </p:nvCxnSpPr>
              <p:spPr>
                <a:xfrm>
                  <a:off x="38862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38862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43434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43434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16200000" flipH="1">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grpSp>
        </p:grpSp>
        <p:grpSp>
          <p:nvGrpSpPr>
            <p:cNvPr id="108" name="Group 107"/>
            <p:cNvGrpSpPr/>
            <p:nvPr/>
          </p:nvGrpSpPr>
          <p:grpSpPr>
            <a:xfrm>
              <a:off x="4114800" y="3962400"/>
              <a:ext cx="533400" cy="533400"/>
              <a:chOff x="4038600" y="3200400"/>
              <a:chExt cx="533400" cy="533400"/>
            </a:xfrm>
          </p:grpSpPr>
          <p:sp>
            <p:nvSpPr>
              <p:cNvPr id="109" name="Rectangle 108"/>
              <p:cNvSpPr/>
              <p:nvPr/>
            </p:nvSpPr>
            <p:spPr>
              <a:xfrm>
                <a:off x="4038600" y="3200400"/>
                <a:ext cx="533400" cy="5334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0" name="Group 105"/>
              <p:cNvGrpSpPr/>
              <p:nvPr/>
            </p:nvGrpSpPr>
            <p:grpSpPr>
              <a:xfrm>
                <a:off x="4114800" y="3276616"/>
                <a:ext cx="381000" cy="381027"/>
                <a:chOff x="3886200" y="304800"/>
                <a:chExt cx="609600" cy="534988"/>
              </a:xfrm>
            </p:grpSpPr>
            <p:cxnSp>
              <p:nvCxnSpPr>
                <p:cNvPr id="111" name="Straight Connector 110"/>
                <p:cNvCxnSpPr/>
                <p:nvPr/>
              </p:nvCxnSpPr>
              <p:spPr>
                <a:xfrm>
                  <a:off x="38862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38862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4343400" y="3048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4343400" y="838200"/>
                  <a:ext cx="152400" cy="1588"/>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rot="16200000" flipH="1">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5400000">
                  <a:off x="3924300" y="419100"/>
                  <a:ext cx="533400" cy="304800"/>
                </a:xfrm>
                <a:prstGeom prst="line">
                  <a:avLst/>
                </a:prstGeom>
                <a:ln w="50800" cap="rnd">
                  <a:solidFill>
                    <a:schemeClr val="tx1"/>
                  </a:solidFill>
                  <a:round/>
                </a:ln>
              </p:spPr>
              <p:style>
                <a:lnRef idx="1">
                  <a:schemeClr val="accent1"/>
                </a:lnRef>
                <a:fillRef idx="0">
                  <a:schemeClr val="accent1"/>
                </a:fillRef>
                <a:effectRef idx="0">
                  <a:schemeClr val="accent1"/>
                </a:effectRef>
                <a:fontRef idx="minor">
                  <a:schemeClr val="tx1"/>
                </a:fontRef>
              </p:style>
            </p:cxnSp>
          </p:grpSp>
        </p:grpSp>
      </p:grpSp>
      <p:grpSp>
        <p:nvGrpSpPr>
          <p:cNvPr id="120" name="Group 119"/>
          <p:cNvGrpSpPr/>
          <p:nvPr/>
        </p:nvGrpSpPr>
        <p:grpSpPr>
          <a:xfrm>
            <a:off x="2895602" y="2819400"/>
            <a:ext cx="2895598" cy="1905000"/>
            <a:chOff x="2895602" y="2819400"/>
            <a:chExt cx="2895598" cy="1905000"/>
          </a:xfrm>
        </p:grpSpPr>
        <p:cxnSp>
          <p:nvCxnSpPr>
            <p:cNvPr id="117" name="Straight Connector 116"/>
            <p:cNvCxnSpPr>
              <a:endCxn id="80" idx="3"/>
            </p:cNvCxnSpPr>
            <p:nvPr/>
          </p:nvCxnSpPr>
          <p:spPr>
            <a:xfrm rot="10800000">
              <a:off x="3505200" y="3276600"/>
              <a:ext cx="609604" cy="1588"/>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10800000">
              <a:off x="4649792" y="3429000"/>
              <a:ext cx="760409"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10800000">
              <a:off x="4649788" y="3276600"/>
              <a:ext cx="1141412" cy="1588"/>
            </a:xfrm>
            <a:prstGeom prst="line">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0800000">
              <a:off x="2895602" y="4265612"/>
              <a:ext cx="1219198" cy="1589"/>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a:stCxn id="82" idx="1"/>
            </p:cNvCxnSpPr>
            <p:nvPr/>
          </p:nvCxnSpPr>
          <p:spPr>
            <a:xfrm rot="10800000" flipV="1">
              <a:off x="4648202" y="4267199"/>
              <a:ext cx="533399" cy="1"/>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V="1">
              <a:off x="3276599" y="2819405"/>
              <a:ext cx="0" cy="609595"/>
            </a:xfrm>
            <a:prstGeom prst="line">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flipH="1" flipV="1">
              <a:off x="5066507" y="3466304"/>
              <a:ext cx="1295397" cy="1589"/>
            </a:xfrm>
            <a:prstGeom prst="line">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rot="10800000">
              <a:off x="2971801" y="4114800"/>
              <a:ext cx="1143003"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rot="10800000">
              <a:off x="4648202" y="4113214"/>
              <a:ext cx="1066798"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10800000">
              <a:off x="3276600" y="3429000"/>
              <a:ext cx="838200" cy="1588"/>
            </a:xfrm>
            <a:prstGeom prst="line">
              <a:avLst/>
            </a:prstGeom>
            <a:ln w="254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flipV="1">
              <a:off x="2971800" y="4114800"/>
              <a:ext cx="0" cy="609600"/>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5400000" flipH="1" flipV="1">
              <a:off x="4763296" y="4075907"/>
              <a:ext cx="1295397" cy="1589"/>
            </a:xfrm>
            <a:prstGeom prst="line">
              <a:avLst/>
            </a:prstGeom>
            <a:ln w="25400">
              <a:solidFill>
                <a:schemeClr val="tx1"/>
              </a:solidFill>
              <a:headEnd type="triangle"/>
            </a:ln>
          </p:spPr>
          <p:style>
            <a:lnRef idx="1">
              <a:schemeClr val="accent1"/>
            </a:lnRef>
            <a:fillRef idx="0">
              <a:schemeClr val="accent1"/>
            </a:fillRef>
            <a:effectRef idx="0">
              <a:schemeClr val="accent1"/>
            </a:effectRef>
            <a:fontRef idx="minor">
              <a:schemeClr val="tx1"/>
            </a:fontRef>
          </p:style>
        </p:cxnSp>
      </p:grpSp>
      <p:grpSp>
        <p:nvGrpSpPr>
          <p:cNvPr id="166" name="Group 165"/>
          <p:cNvGrpSpPr/>
          <p:nvPr/>
        </p:nvGrpSpPr>
        <p:grpSpPr>
          <a:xfrm>
            <a:off x="4800600" y="3200400"/>
            <a:ext cx="304800" cy="152400"/>
            <a:chOff x="609600" y="2895600"/>
            <a:chExt cx="304800" cy="228600"/>
          </a:xfrm>
          <a:solidFill>
            <a:srgbClr val="CDE89C"/>
          </a:solidFill>
        </p:grpSpPr>
        <p:sp>
          <p:nvSpPr>
            <p:cNvPr id="167" name="Rectangle 16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p:cNvGrpSpPr/>
          <p:nvPr/>
        </p:nvGrpSpPr>
        <p:grpSpPr>
          <a:xfrm>
            <a:off x="3657600" y="3200400"/>
            <a:ext cx="304800" cy="152400"/>
            <a:chOff x="609600" y="2895600"/>
            <a:chExt cx="304800" cy="228600"/>
          </a:xfrm>
          <a:solidFill>
            <a:srgbClr val="CDE89C"/>
          </a:solidFill>
        </p:grpSpPr>
        <p:sp>
          <p:nvSpPr>
            <p:cNvPr id="172" name="Rectangle 17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6" name="Group 175"/>
          <p:cNvGrpSpPr/>
          <p:nvPr/>
        </p:nvGrpSpPr>
        <p:grpSpPr>
          <a:xfrm>
            <a:off x="4800600" y="4191000"/>
            <a:ext cx="304800" cy="152400"/>
            <a:chOff x="609600" y="2895600"/>
            <a:chExt cx="304800" cy="228600"/>
          </a:xfrm>
          <a:solidFill>
            <a:srgbClr val="CDE89C"/>
          </a:solidFill>
        </p:grpSpPr>
        <p:sp>
          <p:nvSpPr>
            <p:cNvPr id="177" name="Rectangle 17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Rectangle 17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Rectangle 17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1" name="Group 180"/>
          <p:cNvGrpSpPr/>
          <p:nvPr/>
        </p:nvGrpSpPr>
        <p:grpSpPr>
          <a:xfrm>
            <a:off x="3657600" y="4191000"/>
            <a:ext cx="304800" cy="152400"/>
            <a:chOff x="609600" y="2895600"/>
            <a:chExt cx="304800" cy="228600"/>
          </a:xfrm>
          <a:solidFill>
            <a:srgbClr val="CDE89C"/>
          </a:solidFill>
        </p:grpSpPr>
        <p:sp>
          <p:nvSpPr>
            <p:cNvPr id="182" name="Rectangle 18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Rectangle 18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6" name="TextBox 185"/>
          <p:cNvSpPr txBox="1"/>
          <p:nvPr/>
        </p:nvSpPr>
        <p:spPr>
          <a:xfrm>
            <a:off x="2099216" y="1916668"/>
            <a:ext cx="660950" cy="369332"/>
          </a:xfrm>
          <a:prstGeom prst="rect">
            <a:avLst/>
          </a:prstGeom>
          <a:noFill/>
        </p:spPr>
        <p:txBody>
          <a:bodyPr wrap="none" rtlCol="0">
            <a:spAutoFit/>
          </a:bodyPr>
          <a:lstStyle/>
          <a:p>
            <a:r>
              <a:rPr lang="en-US" dirty="0" smtClean="0"/>
              <a:t>West</a:t>
            </a:r>
            <a:endParaRPr lang="en-US" dirty="0"/>
          </a:p>
        </p:txBody>
      </p:sp>
      <p:sp>
        <p:nvSpPr>
          <p:cNvPr id="187" name="TextBox 186"/>
          <p:cNvSpPr txBox="1"/>
          <p:nvPr/>
        </p:nvSpPr>
        <p:spPr>
          <a:xfrm>
            <a:off x="5909216" y="1916668"/>
            <a:ext cx="567784" cy="369332"/>
          </a:xfrm>
          <a:prstGeom prst="rect">
            <a:avLst/>
          </a:prstGeom>
          <a:noFill/>
        </p:spPr>
        <p:txBody>
          <a:bodyPr wrap="none" rtlCol="0">
            <a:spAutoFit/>
          </a:bodyPr>
          <a:lstStyle/>
          <a:p>
            <a:r>
              <a:rPr lang="en-US" dirty="0" smtClean="0"/>
              <a:t>East</a:t>
            </a:r>
            <a:endParaRPr lang="en-US" dirty="0"/>
          </a:p>
        </p:txBody>
      </p:sp>
      <p:sp>
        <p:nvSpPr>
          <p:cNvPr id="188" name="TextBox 187"/>
          <p:cNvSpPr txBox="1"/>
          <p:nvPr/>
        </p:nvSpPr>
        <p:spPr>
          <a:xfrm>
            <a:off x="2057400" y="5334000"/>
            <a:ext cx="660950" cy="369332"/>
          </a:xfrm>
          <a:prstGeom prst="rect">
            <a:avLst/>
          </a:prstGeom>
          <a:noFill/>
        </p:spPr>
        <p:txBody>
          <a:bodyPr wrap="none" rtlCol="0">
            <a:spAutoFit/>
          </a:bodyPr>
          <a:lstStyle/>
          <a:p>
            <a:r>
              <a:rPr lang="en-US" dirty="0" smtClean="0"/>
              <a:t>West</a:t>
            </a:r>
            <a:endParaRPr lang="en-US" dirty="0"/>
          </a:p>
        </p:txBody>
      </p:sp>
      <p:sp>
        <p:nvSpPr>
          <p:cNvPr id="189" name="TextBox 188"/>
          <p:cNvSpPr txBox="1"/>
          <p:nvPr/>
        </p:nvSpPr>
        <p:spPr>
          <a:xfrm>
            <a:off x="5909216" y="5345668"/>
            <a:ext cx="567784" cy="369332"/>
          </a:xfrm>
          <a:prstGeom prst="rect">
            <a:avLst/>
          </a:prstGeom>
          <a:noFill/>
        </p:spPr>
        <p:txBody>
          <a:bodyPr wrap="none" rtlCol="0">
            <a:spAutoFit/>
          </a:bodyPr>
          <a:lstStyle/>
          <a:p>
            <a:r>
              <a:rPr lang="en-US" dirty="0" smtClean="0"/>
              <a:t>East</a:t>
            </a:r>
            <a:endParaRPr lang="en-US" dirty="0"/>
          </a:p>
        </p:txBody>
      </p:sp>
      <p:sp>
        <p:nvSpPr>
          <p:cNvPr id="191" name="TextBox 190"/>
          <p:cNvSpPr txBox="1"/>
          <p:nvPr/>
        </p:nvSpPr>
        <p:spPr>
          <a:xfrm>
            <a:off x="6495596" y="2819400"/>
            <a:ext cx="2496004" cy="492443"/>
          </a:xfrm>
          <a:prstGeom prst="rect">
            <a:avLst/>
          </a:prstGeom>
          <a:noFill/>
        </p:spPr>
        <p:txBody>
          <a:bodyPr wrap="none" rtlCol="0">
            <a:spAutoFit/>
          </a:bodyPr>
          <a:lstStyle/>
          <a:p>
            <a:r>
              <a:rPr lang="en-US" sz="2600" b="1" dirty="0" smtClean="0">
                <a:solidFill>
                  <a:srgbClr val="0066FF"/>
                </a:solidFill>
                <a:latin typeface="+mj-lt"/>
              </a:rPr>
              <a:t>Simpler Buffering</a:t>
            </a:r>
            <a:endParaRPr lang="en-US" sz="2600" b="1" dirty="0">
              <a:solidFill>
                <a:srgbClr val="0066FF"/>
              </a:solidFill>
              <a:latin typeface="+mj-lt"/>
            </a:endParaRPr>
          </a:p>
        </p:txBody>
      </p:sp>
      <p:sp>
        <p:nvSpPr>
          <p:cNvPr id="192" name="TextBox 191"/>
          <p:cNvSpPr txBox="1"/>
          <p:nvPr/>
        </p:nvSpPr>
        <p:spPr>
          <a:xfrm>
            <a:off x="6495596" y="3393757"/>
            <a:ext cx="2019655" cy="492443"/>
          </a:xfrm>
          <a:prstGeom prst="rect">
            <a:avLst/>
          </a:prstGeom>
          <a:noFill/>
        </p:spPr>
        <p:txBody>
          <a:bodyPr wrap="none" rtlCol="0">
            <a:spAutoFit/>
          </a:bodyPr>
          <a:lstStyle/>
          <a:p>
            <a:r>
              <a:rPr lang="en-US" sz="2600" b="1" dirty="0" smtClean="0">
                <a:solidFill>
                  <a:srgbClr val="0066FF"/>
                </a:solidFill>
                <a:latin typeface="+mj-lt"/>
              </a:rPr>
              <a:t>Fewer Buffers</a:t>
            </a:r>
            <a:endParaRPr lang="en-US" sz="2600" b="1" dirty="0">
              <a:solidFill>
                <a:srgbClr val="0066FF"/>
              </a:solidFill>
              <a:latin typeface="+mj-lt"/>
            </a:endParaRPr>
          </a:p>
        </p:txBody>
      </p:sp>
      <p:sp>
        <p:nvSpPr>
          <p:cNvPr id="193" name="TextBox 192"/>
          <p:cNvSpPr txBox="1"/>
          <p:nvPr/>
        </p:nvSpPr>
        <p:spPr>
          <a:xfrm>
            <a:off x="6495596" y="4003357"/>
            <a:ext cx="2438360" cy="492443"/>
          </a:xfrm>
          <a:prstGeom prst="rect">
            <a:avLst/>
          </a:prstGeom>
          <a:noFill/>
        </p:spPr>
        <p:txBody>
          <a:bodyPr wrap="none" rtlCol="0">
            <a:spAutoFit/>
          </a:bodyPr>
          <a:lstStyle/>
          <a:p>
            <a:r>
              <a:rPr lang="en-US" sz="2600" b="1" dirty="0" smtClean="0">
                <a:solidFill>
                  <a:srgbClr val="0066FF"/>
                </a:solidFill>
                <a:latin typeface="+mj-lt"/>
              </a:rPr>
              <a:t>Simpler Crossbar</a:t>
            </a:r>
            <a:endParaRPr lang="en-US" sz="2600" b="1" dirty="0">
              <a:solidFill>
                <a:srgbClr val="0066FF"/>
              </a:solidFill>
              <a:latin typeface="+mj-lt"/>
            </a:endParaRPr>
          </a:p>
        </p:txBody>
      </p:sp>
      <p:pic>
        <p:nvPicPr>
          <p:cNvPr id="97" name="Picture 9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 grpId="0"/>
      <p:bldP spid="192" grpId="0"/>
      <p:bldP spid="19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and Motivation</a:t>
            </a:r>
          </a:p>
          <a:p>
            <a:r>
              <a:rPr lang="en-US" dirty="0" smtClean="0"/>
              <a:t>Key Idea: Deflection Routing</a:t>
            </a:r>
          </a:p>
          <a:p>
            <a:r>
              <a:rPr lang="en-US" b="1" dirty="0" smtClean="0"/>
              <a:t>End-to-end Delivery Guarantees</a:t>
            </a:r>
          </a:p>
          <a:p>
            <a:r>
              <a:rPr lang="en-US" dirty="0" smtClean="0"/>
              <a:t>Our Solution: </a:t>
            </a:r>
            <a:r>
              <a:rPr lang="en-US" dirty="0" err="1" smtClean="0"/>
              <a:t>HiRD</a:t>
            </a:r>
            <a:endParaRPr lang="en-US" dirty="0" smtClean="0"/>
          </a:p>
          <a:p>
            <a:r>
              <a:rPr lang="en-US" dirty="0" smtClean="0"/>
              <a:t>Results</a:t>
            </a:r>
          </a:p>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19</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Summary</a:t>
            </a:r>
            <a:endParaRPr lang="en-US" dirty="0"/>
          </a:p>
        </p:txBody>
      </p:sp>
      <p:sp>
        <p:nvSpPr>
          <p:cNvPr id="3" name="Content Placeholder 2"/>
          <p:cNvSpPr>
            <a:spLocks noGrp="1"/>
          </p:cNvSpPr>
          <p:nvPr>
            <p:ph idx="1"/>
          </p:nvPr>
        </p:nvSpPr>
        <p:spPr>
          <a:xfrm>
            <a:off x="381000" y="1066800"/>
            <a:ext cx="8305800" cy="5638800"/>
          </a:xfrm>
        </p:spPr>
        <p:txBody>
          <a:bodyPr/>
          <a:lstStyle/>
          <a:p>
            <a:r>
              <a:rPr lang="en-US" sz="3000" b="1" dirty="0" smtClean="0">
                <a:solidFill>
                  <a:srgbClr val="FF0000"/>
                </a:solidFill>
              </a:rPr>
              <a:t>Rings do not scale </a:t>
            </a:r>
            <a:r>
              <a:rPr lang="en-US" sz="3000" dirty="0" smtClean="0"/>
              <a:t>well as core count increases</a:t>
            </a:r>
          </a:p>
          <a:p>
            <a:r>
              <a:rPr lang="en-US" sz="3000" dirty="0" smtClean="0"/>
              <a:t>Traditional hierarchical ring designs </a:t>
            </a:r>
            <a:r>
              <a:rPr lang="en-US" sz="3000" b="1" dirty="0" smtClean="0">
                <a:solidFill>
                  <a:srgbClr val="FF0000"/>
                </a:solidFill>
              </a:rPr>
              <a:t>are complex and energy inefficient</a:t>
            </a:r>
          </a:p>
          <a:p>
            <a:pPr lvl="1"/>
            <a:r>
              <a:rPr lang="en-US" sz="2600" dirty="0" smtClean="0"/>
              <a:t>Complicated buffering and flow control</a:t>
            </a:r>
          </a:p>
          <a:p>
            <a:r>
              <a:rPr lang="en-US" sz="3000" b="1" dirty="0" smtClean="0"/>
              <a:t>Solution:</a:t>
            </a:r>
            <a:r>
              <a:rPr lang="en-US" sz="3000" dirty="0" smtClean="0"/>
              <a:t> Hierarchical Rings with Deflection (</a:t>
            </a:r>
            <a:r>
              <a:rPr lang="en-US" sz="3000" dirty="0" err="1" smtClean="0"/>
              <a:t>HiRD</a:t>
            </a:r>
            <a:r>
              <a:rPr lang="en-US" sz="3000" dirty="0" smtClean="0"/>
              <a:t>)</a:t>
            </a:r>
          </a:p>
          <a:p>
            <a:pPr lvl="1"/>
            <a:r>
              <a:rPr lang="en-US" sz="2600" dirty="0" smtClean="0"/>
              <a:t>Guarantees </a:t>
            </a:r>
            <a:r>
              <a:rPr lang="en-US" sz="2600" b="1" dirty="0" err="1" smtClean="0">
                <a:solidFill>
                  <a:srgbClr val="0066FF"/>
                </a:solidFill>
              </a:rPr>
              <a:t>livelock</a:t>
            </a:r>
            <a:r>
              <a:rPr lang="en-US" sz="2600" b="1" dirty="0" smtClean="0">
                <a:solidFill>
                  <a:srgbClr val="0066FF"/>
                </a:solidFill>
              </a:rPr>
              <a:t> freedom and delivery</a:t>
            </a:r>
          </a:p>
          <a:p>
            <a:pPr lvl="1"/>
            <a:r>
              <a:rPr lang="en-US" sz="2600" b="1" dirty="0" smtClean="0">
                <a:solidFill>
                  <a:srgbClr val="0066FF"/>
                </a:solidFill>
              </a:rPr>
              <a:t>Eliminates all buffers </a:t>
            </a:r>
            <a:r>
              <a:rPr lang="en-US" sz="2600" dirty="0" smtClean="0"/>
              <a:t>at local routers and most buffers at bridge routers</a:t>
            </a:r>
          </a:p>
          <a:p>
            <a:r>
              <a:rPr lang="en-US" sz="3000" dirty="0" err="1" smtClean="0"/>
              <a:t>HiRD</a:t>
            </a:r>
            <a:r>
              <a:rPr lang="en-US" sz="3000" dirty="0" smtClean="0"/>
              <a:t> provides higher</a:t>
            </a:r>
            <a:r>
              <a:rPr lang="en-US" sz="3000" b="1" dirty="0" smtClean="0">
                <a:solidFill>
                  <a:srgbClr val="0066FF"/>
                </a:solidFill>
              </a:rPr>
              <a:t> performance and </a:t>
            </a:r>
          </a:p>
          <a:p>
            <a:pPr>
              <a:buNone/>
            </a:pPr>
            <a:r>
              <a:rPr lang="en-US" sz="3000" b="1" dirty="0" smtClean="0">
                <a:solidFill>
                  <a:srgbClr val="0066FF"/>
                </a:solidFill>
              </a:rPr>
              <a:t>	energy-efficiency than hierarchical rings</a:t>
            </a:r>
          </a:p>
          <a:p>
            <a:r>
              <a:rPr lang="en-US" sz="3000" dirty="0" err="1" smtClean="0"/>
              <a:t>HiRD</a:t>
            </a:r>
            <a:r>
              <a:rPr lang="en-US" sz="3000" dirty="0" smtClean="0"/>
              <a:t> is </a:t>
            </a:r>
            <a:r>
              <a:rPr lang="en-US" sz="3000" b="1" dirty="0" smtClean="0">
                <a:solidFill>
                  <a:srgbClr val="0066FF"/>
                </a:solidFill>
              </a:rPr>
              <a:t>simpler than hierarchical rings</a:t>
            </a:r>
          </a:p>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a:t>
            </a:fld>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82000" cy="5638800"/>
          </a:xfrm>
        </p:spPr>
        <p:txBody>
          <a:bodyPr/>
          <a:lstStyle/>
          <a:p>
            <a:r>
              <a:rPr lang="en-US" dirty="0" smtClean="0"/>
              <a:t>Injection starvation</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20</a:t>
            </a:fld>
            <a:endParaRPr lang="en-US"/>
          </a:p>
        </p:txBody>
      </p:sp>
      <p:sp>
        <p:nvSpPr>
          <p:cNvPr id="133" name="Rectangle 132"/>
          <p:cNvSpPr/>
          <p:nvPr/>
        </p:nvSpPr>
        <p:spPr>
          <a:xfrm>
            <a:off x="4259400" y="46598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p:cNvSpPr/>
          <p:nvPr/>
        </p:nvSpPr>
        <p:spPr>
          <a:xfrm>
            <a:off x="4259400" y="48884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p:cNvSpPr/>
          <p:nvPr/>
        </p:nvSpPr>
        <p:spPr>
          <a:xfrm>
            <a:off x="4259400" y="51170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p:cNvSpPr/>
          <p:nvPr/>
        </p:nvSpPr>
        <p:spPr>
          <a:xfrm>
            <a:off x="4259400" y="53456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TextBox 140"/>
          <p:cNvSpPr txBox="1"/>
          <p:nvPr/>
        </p:nvSpPr>
        <p:spPr>
          <a:xfrm>
            <a:off x="4183200" y="5650468"/>
            <a:ext cx="465000" cy="369332"/>
          </a:xfrm>
          <a:prstGeom prst="rect">
            <a:avLst/>
          </a:prstGeom>
          <a:noFill/>
        </p:spPr>
        <p:txBody>
          <a:bodyPr wrap="none" rtlCol="0">
            <a:spAutoFit/>
          </a:bodyPr>
          <a:lstStyle/>
          <a:p>
            <a:pPr algn="ctr"/>
            <a:r>
              <a:rPr lang="en-US" dirty="0" err="1" smtClean="0"/>
              <a:t>Src</a:t>
            </a:r>
            <a:endParaRPr lang="en-US" dirty="0" smtClean="0"/>
          </a:p>
        </p:txBody>
      </p:sp>
      <p:sp>
        <p:nvSpPr>
          <p:cNvPr id="155" name="Rectangle 154"/>
          <p:cNvSpPr/>
          <p:nvPr/>
        </p:nvSpPr>
        <p:spPr>
          <a:xfrm>
            <a:off x="4267200" y="4659868"/>
            <a:ext cx="3810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TextBox 155"/>
          <p:cNvSpPr txBox="1"/>
          <p:nvPr/>
        </p:nvSpPr>
        <p:spPr>
          <a:xfrm>
            <a:off x="4953000" y="4343400"/>
            <a:ext cx="1676420" cy="369332"/>
          </a:xfrm>
          <a:prstGeom prst="rect">
            <a:avLst/>
          </a:prstGeom>
          <a:solidFill>
            <a:srgbClr val="FF7C80"/>
          </a:solidFill>
          <a:ln w="25400">
            <a:solidFill>
              <a:srgbClr val="FF0000"/>
            </a:solidFill>
          </a:ln>
        </p:spPr>
        <p:txBody>
          <a:bodyPr wrap="none" rtlCol="0">
            <a:spAutoFit/>
          </a:bodyPr>
          <a:lstStyle/>
          <a:p>
            <a:pPr algn="ctr"/>
            <a:r>
              <a:rPr lang="en-US" dirty="0" smtClean="0"/>
              <a:t>Unable to inject</a:t>
            </a:r>
            <a:endParaRPr lang="en-US" dirty="0"/>
          </a:p>
        </p:txBody>
      </p:sp>
      <p:sp>
        <p:nvSpPr>
          <p:cNvPr id="41" name="Rectangle 40"/>
          <p:cNvSpPr/>
          <p:nvPr/>
        </p:nvSpPr>
        <p:spPr>
          <a:xfrm>
            <a:off x="6096000" y="49530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6477000" y="4876800"/>
            <a:ext cx="1238096" cy="369332"/>
          </a:xfrm>
          <a:prstGeom prst="rect">
            <a:avLst/>
          </a:prstGeom>
          <a:noFill/>
        </p:spPr>
        <p:txBody>
          <a:bodyPr wrap="none" rtlCol="0">
            <a:spAutoFit/>
          </a:bodyPr>
          <a:lstStyle/>
          <a:p>
            <a:r>
              <a:rPr lang="en-US" dirty="0" smtClean="0"/>
              <a:t>Starved Flit</a:t>
            </a:r>
            <a:endParaRPr lang="en-US" dirty="0"/>
          </a:p>
        </p:txBody>
      </p:sp>
      <p:sp>
        <p:nvSpPr>
          <p:cNvPr id="45" name="Rectangle 44"/>
          <p:cNvSpPr/>
          <p:nvPr/>
        </p:nvSpPr>
        <p:spPr>
          <a:xfrm>
            <a:off x="4267200" y="46482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oup 77"/>
          <p:cNvGrpSpPr/>
          <p:nvPr/>
        </p:nvGrpSpPr>
        <p:grpSpPr>
          <a:xfrm>
            <a:off x="3200400" y="2133600"/>
            <a:ext cx="2438400" cy="2362200"/>
            <a:chOff x="2819400" y="2667000"/>
            <a:chExt cx="2438400" cy="2362200"/>
          </a:xfrm>
        </p:grpSpPr>
        <p:sp>
          <p:nvSpPr>
            <p:cNvPr id="46" name="Oval 45"/>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Ring</a:t>
              </a:r>
              <a:endParaRPr lang="en-US" dirty="0">
                <a:solidFill>
                  <a:schemeClr val="tx1"/>
                </a:solidFill>
              </a:endParaRPr>
            </a:p>
          </p:txBody>
        </p:sp>
        <p:sp>
          <p:nvSpPr>
            <p:cNvPr id="73" name="Rectangle 72"/>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p:cNvSpPr/>
          <p:nvPr/>
        </p:nvSpPr>
        <p:spPr>
          <a:xfrm>
            <a:off x="51816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itle 78"/>
          <p:cNvSpPr>
            <a:spLocks noGrp="1"/>
          </p:cNvSpPr>
          <p:nvPr>
            <p:ph type="title"/>
          </p:nvPr>
        </p:nvSpPr>
        <p:spPr/>
        <p:txBody>
          <a:bodyPr/>
          <a:lstStyle/>
          <a:p>
            <a:r>
              <a:rPr lang="en-US" dirty="0" err="1" smtClean="0"/>
              <a:t>Livelock</a:t>
            </a:r>
            <a:r>
              <a:rPr lang="en-US" dirty="0" smtClean="0"/>
              <a:t> in Deflection Routing</a:t>
            </a:r>
            <a:endParaRPr lang="en-US" dirty="0"/>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24" name="Rectangle 23"/>
          <p:cNvSpPr/>
          <p:nvPr/>
        </p:nvSpPr>
        <p:spPr>
          <a:xfrm>
            <a:off x="51816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1816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2004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2004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3200400"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7"/>
                                        </p:tgtEl>
                                        <p:attrNameLst>
                                          <p:attrName>style.visibility</p:attrName>
                                        </p:attrNameLst>
                                      </p:cBhvr>
                                      <p:to>
                                        <p:strVal val="visible"/>
                                      </p:to>
                                    </p:set>
                                    <p:animEffect transition="in" filter="blinds(horizontal)">
                                      <p:cBhvr>
                                        <p:cTn id="29" dur="500"/>
                                        <p:tgtEl>
                                          <p:spTgt spid="77"/>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blinds(horizontal)">
                                      <p:cBhvr>
                                        <p:cTn id="32" dur="500"/>
                                        <p:tgtEl>
                                          <p:spTgt spid="27"/>
                                        </p:tgtEl>
                                      </p:cBhvr>
                                    </p:animEffect>
                                  </p:childTnLst>
                                </p:cTn>
                              </p:par>
                            </p:childTnLst>
                          </p:cTn>
                        </p:par>
                        <p:par>
                          <p:cTn id="33" fill="hold">
                            <p:stCondLst>
                              <p:cond delay="500"/>
                            </p:stCondLst>
                            <p:childTnLst>
                              <p:par>
                                <p:cTn id="34" presetID="0" presetClass="path" presetSubtype="0" accel="50000" decel="50000" fill="hold" grpId="1" nodeType="afterEffect">
                                  <p:stCondLst>
                                    <p:cond delay="0"/>
                                  </p:stCondLst>
                                  <p:childTnLst>
                                    <p:animMotion origin="layout" path="M 0 0 C -0.00121 0.03681 -0.00243 0.07384 -0.01979 0.09861 C -0.03715 0.12338 -0.07604 0.14792 -0.10416 0.14861 C -0.13229 0.14931 -0.16909 0.12731 -0.18854 0.10278 C -0.20798 0.07824 -0.21441 0.03981 -0.22083 0.00139 " pathEditMode="relative" ptsTypes="aaaaA">
                                      <p:cBhvr>
                                        <p:cTn id="35" dur="2000" fill="hold"/>
                                        <p:tgtEl>
                                          <p:spTgt spid="77"/>
                                        </p:tgtEl>
                                        <p:attrNameLst>
                                          <p:attrName>ppt_x</p:attrName>
                                          <p:attrName>ppt_y</p:attrName>
                                        </p:attrNameLst>
                                      </p:cBhvr>
                                    </p:animMotion>
                                  </p:childTnLst>
                                </p:cTn>
                              </p:par>
                              <p:par>
                                <p:cTn id="36" presetID="0" presetClass="path" presetSubtype="0" accel="50000" decel="50000" fill="hold" grpId="1" nodeType="withEffect">
                                  <p:stCondLst>
                                    <p:cond delay="0"/>
                                  </p:stCondLst>
                                  <p:childTnLst>
                                    <p:animMotion origin="layout" path="M -0.00417 0.00138 C -0.00295 0.03815 -0.00174 0.07514 0.01632 0.09988 C 0.03438 0.12485 0.07465 0.14936 0.10382 0.15006 C 0.13299 0.15075 0.17118 0.12878 0.19132 0.10427 C 0.21163 0.07953 0.21823 0.04115 0.225 0.00277 " pathEditMode="relative" rAng="0" ptsTypes="aaaaA">
                                      <p:cBhvr>
                                        <p:cTn id="37" dur="2000" fill="hold"/>
                                        <p:tgtEl>
                                          <p:spTgt spid="27"/>
                                        </p:tgtEl>
                                        <p:attrNameLst>
                                          <p:attrName>ppt_x</p:attrName>
                                          <p:attrName>ppt_y</p:attrName>
                                        </p:attrNameLst>
                                      </p:cBhvr>
                                      <p:rCtr x="11500" y="7500"/>
                                    </p:animMotion>
                                  </p:childTnLst>
                                </p:cTn>
                              </p:par>
                            </p:childTnLst>
                          </p:cTn>
                        </p:par>
                        <p:par>
                          <p:cTn id="38" fill="hold">
                            <p:stCondLst>
                              <p:cond delay="2500"/>
                            </p:stCondLst>
                            <p:childTnLst>
                              <p:par>
                                <p:cTn id="39" presetID="3" presetClass="exit" presetSubtype="10" fill="hold" grpId="2" nodeType="afterEffect">
                                  <p:stCondLst>
                                    <p:cond delay="0"/>
                                  </p:stCondLst>
                                  <p:childTnLst>
                                    <p:animEffect transition="out" filter="blinds(horizontal)">
                                      <p:cBhvr>
                                        <p:cTn id="40" dur="500"/>
                                        <p:tgtEl>
                                          <p:spTgt spid="77"/>
                                        </p:tgtEl>
                                      </p:cBhvr>
                                    </p:animEffect>
                                    <p:set>
                                      <p:cBhvr>
                                        <p:cTn id="41" dur="1" fill="hold">
                                          <p:stCondLst>
                                            <p:cond delay="499"/>
                                          </p:stCondLst>
                                        </p:cTn>
                                        <p:tgtEl>
                                          <p:spTgt spid="77"/>
                                        </p:tgtEl>
                                        <p:attrNameLst>
                                          <p:attrName>style.visibility</p:attrName>
                                        </p:attrNameLst>
                                      </p:cBhvr>
                                      <p:to>
                                        <p:strVal val="hidden"/>
                                      </p:to>
                                    </p:set>
                                  </p:childTnLst>
                                </p:cTn>
                              </p:par>
                              <p:par>
                                <p:cTn id="42" presetID="3" presetClass="exit" presetSubtype="10" fill="hold" grpId="2" nodeType="withEffect">
                                  <p:stCondLst>
                                    <p:cond delay="0"/>
                                  </p:stCondLst>
                                  <p:childTnLst>
                                    <p:animEffect transition="out" filter="blinds(horizontal)">
                                      <p:cBhvr>
                                        <p:cTn id="43" dur="500"/>
                                        <p:tgtEl>
                                          <p:spTgt spid="27"/>
                                        </p:tgtEl>
                                      </p:cBhvr>
                                    </p:animEffect>
                                    <p:set>
                                      <p:cBhvr>
                                        <p:cTn id="44" dur="1" fill="hold">
                                          <p:stCondLst>
                                            <p:cond delay="499"/>
                                          </p:stCondLst>
                                        </p:cTn>
                                        <p:tgtEl>
                                          <p:spTgt spid="27"/>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blinds(horizontal)">
                                      <p:cBhvr>
                                        <p:cTn id="49" dur="500"/>
                                        <p:tgtEl>
                                          <p:spTgt spid="24"/>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par>
                          <p:cTn id="53" fill="hold">
                            <p:stCondLst>
                              <p:cond delay="500"/>
                            </p:stCondLst>
                            <p:childTnLst>
                              <p:par>
                                <p:cTn id="54" presetID="0" presetClass="path" presetSubtype="0" accel="50000" decel="50000" fill="hold" grpId="1" nodeType="afterEffect">
                                  <p:stCondLst>
                                    <p:cond delay="0"/>
                                  </p:stCondLst>
                                  <p:childTnLst>
                                    <p:animMotion origin="layout" path="M 0 0 C -0.00121 0.03681 -0.00243 0.07384 -0.01979 0.09861 C -0.03715 0.12338 -0.07604 0.14792 -0.10416 0.14861 C -0.13229 0.14931 -0.16909 0.12731 -0.18854 0.10278 C -0.20798 0.07824 -0.21441 0.03981 -0.22083 0.00139 " pathEditMode="relative" ptsTypes="aaaaA">
                                      <p:cBhvr>
                                        <p:cTn id="55" dur="2000" fill="hold"/>
                                        <p:tgtEl>
                                          <p:spTgt spid="24"/>
                                        </p:tgtEl>
                                        <p:attrNameLst>
                                          <p:attrName>ppt_x</p:attrName>
                                          <p:attrName>ppt_y</p:attrName>
                                        </p:attrNameLst>
                                      </p:cBhvr>
                                    </p:animMotion>
                                  </p:childTnLst>
                                </p:cTn>
                              </p:par>
                              <p:par>
                                <p:cTn id="56" presetID="0" presetClass="path" presetSubtype="0" accel="50000" decel="50000" fill="hold" grpId="1" nodeType="withEffect">
                                  <p:stCondLst>
                                    <p:cond delay="0"/>
                                  </p:stCondLst>
                                  <p:childTnLst>
                                    <p:animMotion origin="layout" path="M -0.00417 0.00138 C -0.00295 0.03815 -0.00174 0.07514 0.01632 0.09988 C 0.03438 0.12485 0.07465 0.14936 0.10382 0.15006 C 0.13299 0.15075 0.17118 0.12878 0.19132 0.10427 C 0.21163 0.07953 0.21823 0.04115 0.225 0.00277 " pathEditMode="relative" rAng="0" ptsTypes="aaaaA">
                                      <p:cBhvr>
                                        <p:cTn id="57" dur="2000" fill="hold"/>
                                        <p:tgtEl>
                                          <p:spTgt spid="28"/>
                                        </p:tgtEl>
                                        <p:attrNameLst>
                                          <p:attrName>ppt_x</p:attrName>
                                          <p:attrName>ppt_y</p:attrName>
                                        </p:attrNameLst>
                                      </p:cBhvr>
                                      <p:rCtr x="11500" y="7500"/>
                                    </p:animMotion>
                                  </p:childTnLst>
                                </p:cTn>
                              </p:par>
                            </p:childTnLst>
                          </p:cTn>
                        </p:par>
                        <p:par>
                          <p:cTn id="58" fill="hold">
                            <p:stCondLst>
                              <p:cond delay="2500"/>
                            </p:stCondLst>
                            <p:childTnLst>
                              <p:par>
                                <p:cTn id="59" presetID="3" presetClass="exit" presetSubtype="10" fill="hold" grpId="2" nodeType="afterEffect">
                                  <p:stCondLst>
                                    <p:cond delay="0"/>
                                  </p:stCondLst>
                                  <p:childTnLst>
                                    <p:animEffect transition="out" filter="blinds(horizontal)">
                                      <p:cBhvr>
                                        <p:cTn id="60" dur="500"/>
                                        <p:tgtEl>
                                          <p:spTgt spid="24"/>
                                        </p:tgtEl>
                                      </p:cBhvr>
                                    </p:animEffect>
                                    <p:set>
                                      <p:cBhvr>
                                        <p:cTn id="61" dur="1" fill="hold">
                                          <p:stCondLst>
                                            <p:cond delay="499"/>
                                          </p:stCondLst>
                                        </p:cTn>
                                        <p:tgtEl>
                                          <p:spTgt spid="24"/>
                                        </p:tgtEl>
                                        <p:attrNameLst>
                                          <p:attrName>style.visibility</p:attrName>
                                        </p:attrNameLst>
                                      </p:cBhvr>
                                      <p:to>
                                        <p:strVal val="hidden"/>
                                      </p:to>
                                    </p:set>
                                  </p:childTnLst>
                                </p:cTn>
                              </p:par>
                              <p:par>
                                <p:cTn id="62" presetID="3" presetClass="exit" presetSubtype="10" fill="hold" grpId="2" nodeType="withEffect">
                                  <p:stCondLst>
                                    <p:cond delay="0"/>
                                  </p:stCondLst>
                                  <p:childTnLst>
                                    <p:animEffect transition="out" filter="blinds(horizontal)">
                                      <p:cBhvr>
                                        <p:cTn id="63" dur="500"/>
                                        <p:tgtEl>
                                          <p:spTgt spid="28"/>
                                        </p:tgtEl>
                                      </p:cBhvr>
                                    </p:animEffect>
                                    <p:set>
                                      <p:cBhvr>
                                        <p:cTn id="64" dur="1" fill="hold">
                                          <p:stCondLst>
                                            <p:cond delay="499"/>
                                          </p:stCondLst>
                                        </p:cTn>
                                        <p:tgtEl>
                                          <p:spTgt spid="28"/>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blinds(horizontal)">
                                      <p:cBhvr>
                                        <p:cTn id="69" dur="500"/>
                                        <p:tgtEl>
                                          <p:spTgt spid="25"/>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blinds(horizontal)">
                                      <p:cBhvr>
                                        <p:cTn id="72" dur="500"/>
                                        <p:tgtEl>
                                          <p:spTgt spid="29"/>
                                        </p:tgtEl>
                                      </p:cBhvr>
                                    </p:animEffect>
                                  </p:childTnLst>
                                </p:cTn>
                              </p:par>
                            </p:childTnLst>
                          </p:cTn>
                        </p:par>
                        <p:par>
                          <p:cTn id="73" fill="hold">
                            <p:stCondLst>
                              <p:cond delay="500"/>
                            </p:stCondLst>
                            <p:childTnLst>
                              <p:par>
                                <p:cTn id="74" presetID="0" presetClass="path" presetSubtype="0" accel="50000" decel="50000" fill="hold" grpId="1" nodeType="afterEffect">
                                  <p:stCondLst>
                                    <p:cond delay="0"/>
                                  </p:stCondLst>
                                  <p:childTnLst>
                                    <p:animMotion origin="layout" path="M 0 0 C -0.00121 0.03681 -0.00243 0.07384 -0.01979 0.09861 C -0.03715 0.12338 -0.07604 0.14792 -0.10416 0.14861 C -0.13229 0.14931 -0.16909 0.12731 -0.18854 0.10278 C -0.20798 0.07824 -0.21441 0.03981 -0.22083 0.00139 " pathEditMode="relative" ptsTypes="aaaaA">
                                      <p:cBhvr>
                                        <p:cTn id="75" dur="2000" fill="hold"/>
                                        <p:tgtEl>
                                          <p:spTgt spid="25"/>
                                        </p:tgtEl>
                                        <p:attrNameLst>
                                          <p:attrName>ppt_x</p:attrName>
                                          <p:attrName>ppt_y</p:attrName>
                                        </p:attrNameLst>
                                      </p:cBhvr>
                                    </p:animMotion>
                                  </p:childTnLst>
                                </p:cTn>
                              </p:par>
                              <p:par>
                                <p:cTn id="76" presetID="0" presetClass="path" presetSubtype="0" accel="50000" decel="50000" fill="hold" grpId="1" nodeType="withEffect">
                                  <p:stCondLst>
                                    <p:cond delay="0"/>
                                  </p:stCondLst>
                                  <p:childTnLst>
                                    <p:animMotion origin="layout" path="M -0.00417 0.00138 C -0.00295 0.03815 -0.00174 0.07514 0.01632 0.09988 C 0.03438 0.12485 0.07465 0.14936 0.10382 0.15006 C 0.13299 0.15075 0.17118 0.12878 0.19132 0.10427 C 0.21163 0.07953 0.21823 0.04115 0.225 0.00277 " pathEditMode="relative" rAng="0" ptsTypes="aaaaA">
                                      <p:cBhvr>
                                        <p:cTn id="77" dur="2000" fill="hold"/>
                                        <p:tgtEl>
                                          <p:spTgt spid="29"/>
                                        </p:tgtEl>
                                        <p:attrNameLst>
                                          <p:attrName>ppt_x</p:attrName>
                                          <p:attrName>ppt_y</p:attrName>
                                        </p:attrNameLst>
                                      </p:cBhvr>
                                      <p:rCtr x="11500" y="7500"/>
                                    </p:animMotion>
                                  </p:childTnLst>
                                </p:cTn>
                              </p:par>
                            </p:childTnLst>
                          </p:cTn>
                        </p:par>
                        <p:par>
                          <p:cTn id="78" fill="hold">
                            <p:stCondLst>
                              <p:cond delay="2500"/>
                            </p:stCondLst>
                            <p:childTnLst>
                              <p:par>
                                <p:cTn id="79" presetID="3" presetClass="exit" presetSubtype="10" fill="hold" grpId="2" nodeType="afterEffect">
                                  <p:stCondLst>
                                    <p:cond delay="0"/>
                                  </p:stCondLst>
                                  <p:childTnLst>
                                    <p:animEffect transition="out" filter="blinds(horizontal)">
                                      <p:cBhvr>
                                        <p:cTn id="80" dur="500"/>
                                        <p:tgtEl>
                                          <p:spTgt spid="25"/>
                                        </p:tgtEl>
                                      </p:cBhvr>
                                    </p:animEffect>
                                    <p:set>
                                      <p:cBhvr>
                                        <p:cTn id="81" dur="1" fill="hold">
                                          <p:stCondLst>
                                            <p:cond delay="499"/>
                                          </p:stCondLst>
                                        </p:cTn>
                                        <p:tgtEl>
                                          <p:spTgt spid="25"/>
                                        </p:tgtEl>
                                        <p:attrNameLst>
                                          <p:attrName>style.visibility</p:attrName>
                                        </p:attrNameLst>
                                      </p:cBhvr>
                                      <p:to>
                                        <p:strVal val="hidden"/>
                                      </p:to>
                                    </p:set>
                                  </p:childTnLst>
                                </p:cTn>
                              </p:par>
                              <p:par>
                                <p:cTn id="82" presetID="3" presetClass="exit" presetSubtype="10" fill="hold" grpId="2" nodeType="withEffect">
                                  <p:stCondLst>
                                    <p:cond delay="0"/>
                                  </p:stCondLst>
                                  <p:childTnLst>
                                    <p:animEffect transition="out" filter="blinds(horizontal)">
                                      <p:cBhvr>
                                        <p:cTn id="83" dur="500"/>
                                        <p:tgtEl>
                                          <p:spTgt spid="29"/>
                                        </p:tgtEl>
                                      </p:cBhvr>
                                    </p:animEffect>
                                    <p:set>
                                      <p:cBhvr>
                                        <p:cTn id="84" dur="1" fill="hold">
                                          <p:stCondLst>
                                            <p:cond delay="499"/>
                                          </p:stCondLst>
                                        </p:cTn>
                                        <p:tgtEl>
                                          <p:spTgt spid="29"/>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4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2"/>
                                        </p:tgtEl>
                                        <p:attrNameLst>
                                          <p:attrName>style.visibility</p:attrName>
                                        </p:attrNameLst>
                                      </p:cBhvr>
                                      <p:to>
                                        <p:strVal val="visible"/>
                                      </p:to>
                                    </p:set>
                                  </p:childTnLst>
                                </p:cTn>
                              </p:par>
                              <p:par>
                                <p:cTn id="91" presetID="3" presetClass="entr" presetSubtype="10" fill="hold" grpId="1" nodeType="with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blinds(horizontal)">
                                      <p:cBhvr>
                                        <p:cTn id="93" dur="500"/>
                                        <p:tgtEl>
                                          <p:spTgt spid="45"/>
                                        </p:tgtEl>
                                      </p:cBhvr>
                                    </p:animEffec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0" nodeType="clickEffect">
                                  <p:stCondLst>
                                    <p:cond delay="0"/>
                                  </p:stCondLst>
                                  <p:childTnLst>
                                    <p:set>
                                      <p:cBhvr>
                                        <p:cTn id="97" dur="1" fill="hold">
                                          <p:stCondLst>
                                            <p:cond delay="0"/>
                                          </p:stCondLst>
                                        </p:cTn>
                                        <p:tgtEl>
                                          <p:spTgt spid="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3" grpId="0" animBg="1"/>
      <p:bldP spid="134" grpId="0" animBg="1"/>
      <p:bldP spid="135" grpId="0" animBg="1"/>
      <p:bldP spid="136" grpId="0" animBg="1"/>
      <p:bldP spid="141" grpId="0"/>
      <p:bldP spid="155" grpId="0" animBg="1"/>
      <p:bldP spid="156" grpId="0" animBg="1"/>
      <p:bldP spid="41" grpId="0" animBg="1"/>
      <p:bldP spid="42" grpId="0"/>
      <p:bldP spid="45" grpId="1" animBg="1"/>
      <p:bldP spid="77" grpId="0" animBg="1"/>
      <p:bldP spid="77" grpId="1" animBg="1"/>
      <p:bldP spid="77" grpId="2" animBg="1"/>
      <p:bldP spid="24" grpId="0" animBg="1"/>
      <p:bldP spid="24" grpId="1" animBg="1"/>
      <p:bldP spid="24" grpId="2" animBg="1"/>
      <p:bldP spid="25" grpId="0" animBg="1"/>
      <p:bldP spid="25" grpId="1" animBg="1"/>
      <p:bldP spid="25" grpId="2" animBg="1"/>
      <p:bldP spid="27" grpId="0" animBg="1"/>
      <p:bldP spid="27" grpId="1" animBg="1"/>
      <p:bldP spid="27" grpId="2" animBg="1"/>
      <p:bldP spid="28" grpId="0" animBg="1"/>
      <p:bldP spid="28" grpId="1" animBg="1"/>
      <p:bldP spid="28" grpId="2" animBg="1"/>
      <p:bldP spid="29" grpId="0" animBg="1"/>
      <p:bldP spid="29" grpId="1" animBg="1"/>
      <p:bldP spid="29" grpId="2"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p:cNvGrpSpPr/>
          <p:nvPr/>
        </p:nvGrpSpPr>
        <p:grpSpPr>
          <a:xfrm>
            <a:off x="3200400" y="1219200"/>
            <a:ext cx="2438400" cy="2362200"/>
            <a:chOff x="2819400" y="2667000"/>
            <a:chExt cx="2438400" cy="2362200"/>
          </a:xfrm>
        </p:grpSpPr>
        <p:sp>
          <p:nvSpPr>
            <p:cNvPr id="32" name="Oval 31"/>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Ring</a:t>
              </a:r>
              <a:endParaRPr lang="en-US" dirty="0">
                <a:solidFill>
                  <a:schemeClr val="tx1"/>
                </a:solidFill>
              </a:endParaRPr>
            </a:p>
          </p:txBody>
        </p:sp>
        <p:sp>
          <p:nvSpPr>
            <p:cNvPr id="33" name="Rectangle 32"/>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3200400" y="1219200"/>
            <a:ext cx="2438400" cy="2362200"/>
            <a:chOff x="2819400" y="2667000"/>
            <a:chExt cx="2438400" cy="2362200"/>
          </a:xfrm>
        </p:grpSpPr>
        <p:sp>
          <p:nvSpPr>
            <p:cNvPr id="40" name="Oval 39"/>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Ring</a:t>
              </a:r>
              <a:endParaRPr lang="en-US" dirty="0">
                <a:solidFill>
                  <a:schemeClr val="tx1"/>
                </a:solidFill>
              </a:endParaRPr>
            </a:p>
          </p:txBody>
        </p:sp>
        <p:sp>
          <p:nvSpPr>
            <p:cNvPr id="45" name="Rectangle 44"/>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886200" y="2667000"/>
              <a:ext cx="304800" cy="304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2819400" y="3657600"/>
              <a:ext cx="304800" cy="304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4953000" y="3657600"/>
              <a:ext cx="304800" cy="304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err="1" smtClean="0"/>
              <a:t>HiRD</a:t>
            </a:r>
            <a:r>
              <a:rPr lang="en-US" dirty="0" smtClean="0"/>
              <a:t>: Injection Guarantee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Throttling provides </a:t>
            </a:r>
            <a:r>
              <a:rPr lang="en-US" b="1" dirty="0" smtClean="0">
                <a:solidFill>
                  <a:srgbClr val="0066FF"/>
                </a:solidFill>
              </a:rPr>
              <a:t>injection guarantee</a:t>
            </a:r>
            <a:endParaRPr lang="en-US" b="1" dirty="0">
              <a:solidFill>
                <a:srgbClr val="0066FF"/>
              </a:solidFill>
            </a:endParaRPr>
          </a:p>
        </p:txBody>
      </p:sp>
      <p:sp>
        <p:nvSpPr>
          <p:cNvPr id="4" name="Slide Number Placeholder 3"/>
          <p:cNvSpPr>
            <a:spLocks noGrp="1"/>
          </p:cNvSpPr>
          <p:nvPr>
            <p:ph type="sldNum" sz="quarter" idx="12"/>
          </p:nvPr>
        </p:nvSpPr>
        <p:spPr/>
        <p:txBody>
          <a:bodyPr/>
          <a:lstStyle/>
          <a:p>
            <a:fld id="{D4D2B188-1D62-4FCA-8363-938AD4629BBB}" type="slidenum">
              <a:rPr lang="en-US" smtClean="0"/>
              <a:pPr/>
              <a:t>21</a:t>
            </a:fld>
            <a:endParaRPr lang="en-US"/>
          </a:p>
        </p:txBody>
      </p:sp>
      <p:sp>
        <p:nvSpPr>
          <p:cNvPr id="39" name="TextBox 38"/>
          <p:cNvSpPr txBox="1"/>
          <p:nvPr/>
        </p:nvSpPr>
        <p:spPr>
          <a:xfrm>
            <a:off x="609600" y="1066800"/>
            <a:ext cx="3276600" cy="646331"/>
          </a:xfrm>
          <a:prstGeom prst="rect">
            <a:avLst/>
          </a:prstGeom>
          <a:noFill/>
        </p:spPr>
        <p:txBody>
          <a:bodyPr wrap="square" rtlCol="0">
            <a:spAutoFit/>
          </a:bodyPr>
          <a:lstStyle/>
          <a:p>
            <a:pPr algn="ctr"/>
            <a:r>
              <a:rPr lang="en-US" dirty="0" smtClean="0"/>
              <a:t>After 150 cycles: All nodes stop injecting flits</a:t>
            </a:r>
            <a:endParaRPr lang="en-US" dirty="0"/>
          </a:p>
        </p:txBody>
      </p:sp>
      <p:sp>
        <p:nvSpPr>
          <p:cNvPr id="38" name="Rectangle 37"/>
          <p:cNvSpPr/>
          <p:nvPr/>
        </p:nvSpPr>
        <p:spPr>
          <a:xfrm>
            <a:off x="4259400" y="37338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4259400" y="39624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4259400" y="41910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4259400" y="4419600"/>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4183200" y="4724400"/>
            <a:ext cx="465000" cy="369332"/>
          </a:xfrm>
          <a:prstGeom prst="rect">
            <a:avLst/>
          </a:prstGeom>
          <a:noFill/>
        </p:spPr>
        <p:txBody>
          <a:bodyPr wrap="none" rtlCol="0">
            <a:spAutoFit/>
          </a:bodyPr>
          <a:lstStyle/>
          <a:p>
            <a:pPr algn="ctr"/>
            <a:r>
              <a:rPr lang="en-US" dirty="0" err="1" smtClean="0"/>
              <a:t>Src</a:t>
            </a:r>
            <a:endParaRPr lang="en-US" dirty="0" smtClean="0"/>
          </a:p>
        </p:txBody>
      </p:sp>
      <p:sp>
        <p:nvSpPr>
          <p:cNvPr id="46" name="TextBox 45"/>
          <p:cNvSpPr txBox="1"/>
          <p:nvPr/>
        </p:nvSpPr>
        <p:spPr>
          <a:xfrm>
            <a:off x="4960800" y="3417332"/>
            <a:ext cx="1676420" cy="369332"/>
          </a:xfrm>
          <a:prstGeom prst="rect">
            <a:avLst/>
          </a:prstGeom>
          <a:solidFill>
            <a:srgbClr val="FF7C80"/>
          </a:solidFill>
          <a:ln w="25400">
            <a:solidFill>
              <a:srgbClr val="FF0000"/>
            </a:solidFill>
          </a:ln>
        </p:spPr>
        <p:txBody>
          <a:bodyPr wrap="none" rtlCol="0">
            <a:spAutoFit/>
          </a:bodyPr>
          <a:lstStyle/>
          <a:p>
            <a:pPr algn="ctr"/>
            <a:r>
              <a:rPr lang="en-US" dirty="0" smtClean="0"/>
              <a:t>Unable to inject</a:t>
            </a:r>
            <a:endParaRPr lang="en-US" dirty="0"/>
          </a:p>
        </p:txBody>
      </p:sp>
      <p:sp>
        <p:nvSpPr>
          <p:cNvPr id="47" name="Rectangle 46"/>
          <p:cNvSpPr/>
          <p:nvPr/>
        </p:nvSpPr>
        <p:spPr>
          <a:xfrm>
            <a:off x="6103800" y="4026932"/>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6484800" y="3950732"/>
            <a:ext cx="1238096" cy="369332"/>
          </a:xfrm>
          <a:prstGeom prst="rect">
            <a:avLst/>
          </a:prstGeom>
          <a:noFill/>
        </p:spPr>
        <p:txBody>
          <a:bodyPr wrap="none" rtlCol="0">
            <a:spAutoFit/>
          </a:bodyPr>
          <a:lstStyle/>
          <a:p>
            <a:r>
              <a:rPr lang="en-US" dirty="0" smtClean="0"/>
              <a:t>Starved Flit</a:t>
            </a:r>
            <a:endParaRPr lang="en-US" dirty="0"/>
          </a:p>
        </p:txBody>
      </p:sp>
      <p:sp>
        <p:nvSpPr>
          <p:cNvPr id="49" name="Rectangle 48"/>
          <p:cNvSpPr/>
          <p:nvPr/>
        </p:nvSpPr>
        <p:spPr>
          <a:xfrm>
            <a:off x="4259400" y="3722132"/>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5189400" y="2274332"/>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24" name="Rectangle 23"/>
          <p:cNvSpPr/>
          <p:nvPr/>
        </p:nvSpPr>
        <p:spPr>
          <a:xfrm>
            <a:off x="3200400" y="22860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096000" y="4419600"/>
            <a:ext cx="304800" cy="304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6477000" y="4355068"/>
            <a:ext cx="1744580" cy="369332"/>
          </a:xfrm>
          <a:prstGeom prst="rect">
            <a:avLst/>
          </a:prstGeom>
          <a:noFill/>
        </p:spPr>
        <p:txBody>
          <a:bodyPr wrap="none" rtlCol="0">
            <a:spAutoFit/>
          </a:bodyPr>
          <a:lstStyle/>
          <a:p>
            <a:r>
              <a:rPr lang="en-US" dirty="0" smtClean="0"/>
              <a:t>Throttled Router</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blinds(horizontal)">
                                      <p:cBhvr>
                                        <p:cTn id="7" dur="500"/>
                                        <p:tgtEl>
                                          <p:spTgt spid="5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linds(horizontal)">
                                      <p:cBhvr>
                                        <p:cTn id="10" dur="500"/>
                                        <p:tgtEl>
                                          <p:spTgt spid="24"/>
                                        </p:tgtEl>
                                      </p:cBhvr>
                                    </p:animEffect>
                                  </p:childTnLst>
                                </p:cTn>
                              </p:par>
                            </p:childTnLst>
                          </p:cTn>
                        </p:par>
                        <p:par>
                          <p:cTn id="11" fill="hold">
                            <p:stCondLst>
                              <p:cond delay="500"/>
                            </p:stCondLst>
                            <p:childTnLst>
                              <p:par>
                                <p:cTn id="12" presetID="0" presetClass="path" presetSubtype="0" accel="50000" decel="50000" fill="hold" grpId="1" nodeType="afterEffect">
                                  <p:stCondLst>
                                    <p:cond delay="0"/>
                                  </p:stCondLst>
                                  <p:childTnLst>
                                    <p:animMotion origin="layout" path="M 0 0 C -0.00121 0.03681 -0.00243 0.07384 -0.01979 0.09861 C -0.03715 0.12338 -0.07604 0.14792 -0.10416 0.14861 C -0.13229 0.14931 -0.16909 0.12731 -0.18854 0.10278 C -0.20798 0.07824 -0.21441 0.03981 -0.22083 0.00139 " pathEditMode="relative" ptsTypes="aaaaA">
                                      <p:cBhvr>
                                        <p:cTn id="13" dur="2000" fill="hold"/>
                                        <p:tgtEl>
                                          <p:spTgt spid="56"/>
                                        </p:tgtEl>
                                        <p:attrNameLst>
                                          <p:attrName>ppt_x</p:attrName>
                                          <p:attrName>ppt_y</p:attrName>
                                        </p:attrNameLst>
                                      </p:cBhvr>
                                    </p:animMotion>
                                  </p:childTnLst>
                                </p:cTn>
                              </p:par>
                              <p:par>
                                <p:cTn id="14" presetID="0" presetClass="path" presetSubtype="0" accel="50000" decel="50000" fill="hold" grpId="1" nodeType="withEffect">
                                  <p:stCondLst>
                                    <p:cond delay="0"/>
                                  </p:stCondLst>
                                  <p:childTnLst>
                                    <p:animMotion origin="layout" path="M -0.0033 -0.00023 C -0.00208 0.03653 -0.00069 0.07352 0.01858 0.09826 C 0.03802 0.12323 0.08125 0.14774 0.1125 0.14844 C 0.14393 0.14913 0.1849 0.12716 0.20643 0.10266 C 0.22813 0.07792 0.23525 0.03953 0.24254 0.00115 " pathEditMode="relative" rAng="0" ptsTypes="aaaaA">
                                      <p:cBhvr>
                                        <p:cTn id="15" dur="2000" fill="hold"/>
                                        <p:tgtEl>
                                          <p:spTgt spid="24"/>
                                        </p:tgtEl>
                                        <p:attrNameLst>
                                          <p:attrName>ppt_x</p:attrName>
                                          <p:attrName>ppt_y</p:attrName>
                                        </p:attrNameLst>
                                      </p:cBhvr>
                                      <p:rCtr x="12300" y="7500"/>
                                    </p:animMotion>
                                  </p:childTnLst>
                                </p:cTn>
                              </p:par>
                            </p:childTnLst>
                          </p:cTn>
                        </p:par>
                        <p:par>
                          <p:cTn id="16" fill="hold">
                            <p:stCondLst>
                              <p:cond delay="2500"/>
                            </p:stCondLst>
                            <p:childTnLst>
                              <p:par>
                                <p:cTn id="17" presetID="3" presetClass="exit" presetSubtype="10" fill="hold" grpId="2" nodeType="afterEffect">
                                  <p:stCondLst>
                                    <p:cond delay="0"/>
                                  </p:stCondLst>
                                  <p:childTnLst>
                                    <p:animEffect transition="out" filter="blinds(horizontal)">
                                      <p:cBhvr>
                                        <p:cTn id="18" dur="500"/>
                                        <p:tgtEl>
                                          <p:spTgt spid="56"/>
                                        </p:tgtEl>
                                      </p:cBhvr>
                                    </p:animEffect>
                                    <p:set>
                                      <p:cBhvr>
                                        <p:cTn id="19" dur="1" fill="hold">
                                          <p:stCondLst>
                                            <p:cond delay="499"/>
                                          </p:stCondLst>
                                        </p:cTn>
                                        <p:tgtEl>
                                          <p:spTgt spid="56"/>
                                        </p:tgtEl>
                                        <p:attrNameLst>
                                          <p:attrName>style.visibility</p:attrName>
                                        </p:attrNameLst>
                                      </p:cBhvr>
                                      <p:to>
                                        <p:strVal val="hidden"/>
                                      </p:to>
                                    </p:set>
                                  </p:childTnLst>
                                </p:cTn>
                              </p:par>
                              <p:par>
                                <p:cTn id="20" presetID="3" presetClass="exit" presetSubtype="10" fill="hold" grpId="2" nodeType="withEffect">
                                  <p:stCondLst>
                                    <p:cond delay="0"/>
                                  </p:stCondLst>
                                  <p:childTnLst>
                                    <p:animEffect transition="out" filter="blinds(horizontal)">
                                      <p:cBhvr>
                                        <p:cTn id="21" dur="500"/>
                                        <p:tgtEl>
                                          <p:spTgt spid="24"/>
                                        </p:tgtEl>
                                      </p:cBhvr>
                                    </p:animEffect>
                                    <p:set>
                                      <p:cBhvr>
                                        <p:cTn id="22" dur="1" fill="hold">
                                          <p:stCondLst>
                                            <p:cond delay="499"/>
                                          </p:stCondLst>
                                        </p:cTn>
                                        <p:tgtEl>
                                          <p:spTgt spid="2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3" presetClass="entr" presetSubtype="1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blinds(horizontal)">
                                      <p:cBhvr>
                                        <p:cTn id="31" dur="500"/>
                                        <p:tgtEl>
                                          <p:spTgt spid="4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7"/>
                                        </p:tgtEl>
                                        <p:attrNameLst>
                                          <p:attrName>style.visibility</p:attrName>
                                        </p:attrNameLst>
                                      </p:cBhvr>
                                      <p:to>
                                        <p:strVal val="visible"/>
                                      </p:to>
                                    </p:set>
                                  </p:childTnLst>
                                </p:cTn>
                              </p:par>
                              <p:par>
                                <p:cTn id="44" presetID="1" presetClass="entr" presetSubtype="0" fill="hold" grpId="1" nodeType="withEffect">
                                  <p:stCondLst>
                                    <p:cond delay="0"/>
                                  </p:stCondLst>
                                  <p:childTnLst>
                                    <p:set>
                                      <p:cBhvr>
                                        <p:cTn id="45" dur="1" fill="hold">
                                          <p:stCondLst>
                                            <p:cond delay="0"/>
                                          </p:stCondLst>
                                        </p:cTn>
                                        <p:tgtEl>
                                          <p:spTgt spid="61"/>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60"/>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grpId="1" nodeType="clickEffect">
                                  <p:stCondLst>
                                    <p:cond delay="0"/>
                                  </p:stCondLst>
                                  <p:childTnLst>
                                    <p:animEffect transition="out" filter="blinds(horizontal)">
                                      <p:cBhvr>
                                        <p:cTn id="51" dur="500"/>
                                        <p:tgtEl>
                                          <p:spTgt spid="46"/>
                                        </p:tgtEl>
                                      </p:cBhvr>
                                    </p:animEffect>
                                    <p:set>
                                      <p:cBhvr>
                                        <p:cTn id="52" dur="1" fill="hold">
                                          <p:stCondLst>
                                            <p:cond delay="499"/>
                                          </p:stCondLst>
                                        </p:cTn>
                                        <p:tgtEl>
                                          <p:spTgt spid="46"/>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 presetClass="exit" presetSubtype="10" fill="hold" grpId="3" nodeType="clickEffect">
                                  <p:stCondLst>
                                    <p:cond delay="0"/>
                                  </p:stCondLst>
                                  <p:childTnLst>
                                    <p:animEffect transition="out" filter="blinds(horizontal)">
                                      <p:cBhvr>
                                        <p:cTn id="56" dur="500"/>
                                        <p:tgtEl>
                                          <p:spTgt spid="56"/>
                                        </p:tgtEl>
                                      </p:cBhvr>
                                    </p:animEffect>
                                    <p:set>
                                      <p:cBhvr>
                                        <p:cTn id="57" dur="1" fill="hold">
                                          <p:stCondLst>
                                            <p:cond delay="499"/>
                                          </p:stCondLst>
                                        </p:cTn>
                                        <p:tgtEl>
                                          <p:spTgt spid="56"/>
                                        </p:tgtEl>
                                        <p:attrNameLst>
                                          <p:attrName>style.visibility</p:attrName>
                                        </p:attrNameLst>
                                      </p:cBhvr>
                                      <p:to>
                                        <p:strVal val="hidden"/>
                                      </p:to>
                                    </p:set>
                                  </p:childTnLst>
                                </p:cTn>
                              </p:par>
                              <p:par>
                                <p:cTn id="58" presetID="3" presetClass="exit" presetSubtype="10" fill="hold" grpId="3" nodeType="withEffect">
                                  <p:stCondLst>
                                    <p:cond delay="0"/>
                                  </p:stCondLst>
                                  <p:childTnLst>
                                    <p:animEffect transition="out" filter="blinds(horizontal)">
                                      <p:cBhvr>
                                        <p:cTn id="59" dur="500"/>
                                        <p:tgtEl>
                                          <p:spTgt spid="24"/>
                                        </p:tgtEl>
                                      </p:cBhvr>
                                    </p:animEffect>
                                    <p:set>
                                      <p:cBhvr>
                                        <p:cTn id="60" dur="1" fill="hold">
                                          <p:stCondLst>
                                            <p:cond delay="499"/>
                                          </p:stCondLst>
                                        </p:cTn>
                                        <p:tgtEl>
                                          <p:spTgt spid="24"/>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0" presetClass="path" presetSubtype="0" accel="50000" decel="50000" fill="hold" grpId="1" nodeType="clickEffect">
                                  <p:stCondLst>
                                    <p:cond delay="0"/>
                                  </p:stCondLst>
                                  <p:childTnLst>
                                    <p:animMotion origin="layout" path="M 0 0 C -0.0066 -0.02477 -0.01302 -0.0493 0 -0.06528 C 0.01302 -0.08125 0.05851 -0.07454 0.07813 -0.09583 C 0.09774 -0.11713 0.1125 -0.17315 0.11771 -0.19305 C 0.12292 -0.21296 0.11615 -0.21412 0.10938 -0.21528 " pathEditMode="relative" ptsTypes="aaaaA">
                                      <p:cBhvr>
                                        <p:cTn id="64" dur="2000" fill="hold"/>
                                        <p:tgtEl>
                                          <p:spTgt spid="49"/>
                                        </p:tgtEl>
                                        <p:attrNameLst>
                                          <p:attrName>ppt_x</p:attrName>
                                          <p:attrName>ppt_y</p:attrName>
                                        </p:attrNameLst>
                                      </p:cBhvr>
                                    </p:animMotion>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1" nodeType="clickEffect">
                                  <p:stCondLst>
                                    <p:cond delay="0"/>
                                  </p:stCondLst>
                                  <p:childTnLst>
                                    <p:set>
                                      <p:cBhvr>
                                        <p:cTn id="6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39" grpId="0"/>
      <p:bldP spid="46" grpId="0" animBg="1"/>
      <p:bldP spid="46" grpId="1" animBg="1"/>
      <p:bldP spid="47" grpId="0" animBg="1"/>
      <p:bldP spid="48" grpId="0"/>
      <p:bldP spid="49" grpId="0" animBg="1"/>
      <p:bldP spid="49" grpId="1" animBg="1"/>
      <p:bldP spid="56" grpId="0" animBg="1"/>
      <p:bldP spid="56" grpId="1" animBg="1"/>
      <p:bldP spid="56" grpId="2" animBg="1"/>
      <p:bldP spid="56" grpId="3" animBg="1"/>
      <p:bldP spid="24" grpId="0" animBg="1"/>
      <p:bldP spid="24" grpId="1" animBg="1"/>
      <p:bldP spid="24" grpId="2" animBg="1"/>
      <p:bldP spid="24" grpId="3" animBg="1"/>
      <p:bldP spid="60" grpId="0" animBg="1"/>
      <p:bldP spid="61"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761999"/>
          </a:xfrm>
        </p:spPr>
        <p:txBody>
          <a:bodyPr/>
          <a:lstStyle/>
          <a:p>
            <a:r>
              <a:rPr lang="en-US" dirty="0" err="1" smtClean="0"/>
              <a:t>Livelock</a:t>
            </a:r>
            <a:r>
              <a:rPr lang="en-US" dirty="0" smtClean="0"/>
              <a:t> in Deflection Routing</a:t>
            </a:r>
            <a:endParaRPr lang="en-US" dirty="0"/>
          </a:p>
        </p:txBody>
      </p:sp>
      <p:sp>
        <p:nvSpPr>
          <p:cNvPr id="3" name="Content Placeholder 2"/>
          <p:cNvSpPr>
            <a:spLocks noGrp="1"/>
          </p:cNvSpPr>
          <p:nvPr>
            <p:ph idx="1"/>
          </p:nvPr>
        </p:nvSpPr>
        <p:spPr>
          <a:xfrm>
            <a:off x="381000" y="1066800"/>
            <a:ext cx="8382000" cy="5638800"/>
          </a:xfrm>
        </p:spPr>
        <p:txBody>
          <a:bodyPr/>
          <a:lstStyle/>
          <a:p>
            <a:r>
              <a:rPr lang="en-US" dirty="0" smtClean="0"/>
              <a:t>Transfer starvation</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22</a:t>
            </a:fld>
            <a:endParaRPr lang="en-US"/>
          </a:p>
        </p:txBody>
      </p:sp>
      <p:sp>
        <p:nvSpPr>
          <p:cNvPr id="42" name="Rectangle 41"/>
          <p:cNvSpPr/>
          <p:nvPr/>
        </p:nvSpPr>
        <p:spPr>
          <a:xfrm>
            <a:off x="4240504" y="46598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4240504" y="48884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4240504" y="51170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4240504" y="53456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3714904" y="5650468"/>
            <a:ext cx="1410835" cy="369332"/>
          </a:xfrm>
          <a:prstGeom prst="rect">
            <a:avLst/>
          </a:prstGeom>
          <a:noFill/>
        </p:spPr>
        <p:txBody>
          <a:bodyPr wrap="none" rtlCol="0">
            <a:spAutoFit/>
          </a:bodyPr>
          <a:lstStyle/>
          <a:p>
            <a:pPr algn="ctr"/>
            <a:r>
              <a:rPr lang="en-US" dirty="0" smtClean="0"/>
              <a:t>Transfer FIFO</a:t>
            </a:r>
          </a:p>
        </p:txBody>
      </p:sp>
      <p:sp>
        <p:nvSpPr>
          <p:cNvPr id="48" name="TextBox 47"/>
          <p:cNvSpPr txBox="1"/>
          <p:nvPr/>
        </p:nvSpPr>
        <p:spPr>
          <a:xfrm>
            <a:off x="4934104" y="4343400"/>
            <a:ext cx="1910781" cy="369332"/>
          </a:xfrm>
          <a:prstGeom prst="rect">
            <a:avLst/>
          </a:prstGeom>
          <a:solidFill>
            <a:srgbClr val="FF7C80"/>
          </a:solidFill>
          <a:ln w="25400">
            <a:solidFill>
              <a:srgbClr val="FF0000"/>
            </a:solidFill>
          </a:ln>
        </p:spPr>
        <p:txBody>
          <a:bodyPr wrap="none" rtlCol="0">
            <a:spAutoFit/>
          </a:bodyPr>
          <a:lstStyle/>
          <a:p>
            <a:pPr algn="ctr"/>
            <a:r>
              <a:rPr lang="en-US" dirty="0" smtClean="0"/>
              <a:t>Unable to Transfer</a:t>
            </a:r>
            <a:endParaRPr lang="en-US" dirty="0"/>
          </a:p>
        </p:txBody>
      </p:sp>
      <p:sp>
        <p:nvSpPr>
          <p:cNvPr id="49" name="Rectangle 48"/>
          <p:cNvSpPr/>
          <p:nvPr/>
        </p:nvSpPr>
        <p:spPr>
          <a:xfrm>
            <a:off x="6077104" y="49530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6458104" y="4876800"/>
            <a:ext cx="1238096" cy="369332"/>
          </a:xfrm>
          <a:prstGeom prst="rect">
            <a:avLst/>
          </a:prstGeom>
          <a:noFill/>
        </p:spPr>
        <p:txBody>
          <a:bodyPr wrap="none" rtlCol="0">
            <a:spAutoFit/>
          </a:bodyPr>
          <a:lstStyle/>
          <a:p>
            <a:r>
              <a:rPr lang="en-US" dirty="0" smtClean="0"/>
              <a:t>Starved Flit</a:t>
            </a:r>
            <a:endParaRPr lang="en-US" dirty="0"/>
          </a:p>
        </p:txBody>
      </p:sp>
      <p:grpSp>
        <p:nvGrpSpPr>
          <p:cNvPr id="52" name="Group 51"/>
          <p:cNvGrpSpPr/>
          <p:nvPr/>
        </p:nvGrpSpPr>
        <p:grpSpPr>
          <a:xfrm>
            <a:off x="3181504" y="2133600"/>
            <a:ext cx="2438400" cy="2362200"/>
            <a:chOff x="2819400" y="2667000"/>
            <a:chExt cx="2438400" cy="2362200"/>
          </a:xfrm>
        </p:grpSpPr>
        <p:sp>
          <p:nvSpPr>
            <p:cNvPr id="53" name="Oval 52"/>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Ring</a:t>
              </a:r>
              <a:endParaRPr lang="en-US" dirty="0">
                <a:solidFill>
                  <a:schemeClr val="tx1"/>
                </a:solidFill>
              </a:endParaRPr>
            </a:p>
          </p:txBody>
        </p:sp>
        <p:sp>
          <p:nvSpPr>
            <p:cNvPr id="54" name="Rectangle 53"/>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 name="Rectangle 57"/>
          <p:cNvSpPr/>
          <p:nvPr/>
        </p:nvSpPr>
        <p:spPr>
          <a:xfrm>
            <a:off x="5162704" y="3200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4248304" y="51054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4248304" y="48768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248304" y="46482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248304" y="53340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3181504" y="32004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3"/>
                                        </p:tgtEl>
                                        <p:attrNameLst>
                                          <p:attrName>style.visibility</p:attrName>
                                        </p:attrNameLst>
                                      </p:cBhvr>
                                      <p:to>
                                        <p:strVal val="visible"/>
                                      </p:to>
                                    </p:set>
                                    <p:animEffect transition="in" filter="blinds(horizontal)">
                                      <p:cBhvr>
                                        <p:cTn id="33" dur="500"/>
                                        <p:tgtEl>
                                          <p:spTgt spid="63"/>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xit" presetSubtype="10" fill="hold" grpId="1" nodeType="clickEffect">
                                  <p:stCondLst>
                                    <p:cond delay="0"/>
                                  </p:stCondLst>
                                  <p:childTnLst>
                                    <p:animEffect transition="out" filter="blinds(horizontal)">
                                      <p:cBhvr>
                                        <p:cTn id="37" dur="500"/>
                                        <p:tgtEl>
                                          <p:spTgt spid="61"/>
                                        </p:tgtEl>
                                      </p:cBhvr>
                                    </p:animEffect>
                                    <p:set>
                                      <p:cBhvr>
                                        <p:cTn id="38" dur="1" fill="hold">
                                          <p:stCondLst>
                                            <p:cond delay="499"/>
                                          </p:stCondLst>
                                        </p:cTn>
                                        <p:tgtEl>
                                          <p:spTgt spid="61"/>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58"/>
                                        </p:tgtEl>
                                        <p:attrNameLst>
                                          <p:attrName>style.visibility</p:attrName>
                                        </p:attrNameLst>
                                      </p:cBhvr>
                                      <p:to>
                                        <p:strVal val="visible"/>
                                      </p:to>
                                    </p:set>
                                    <p:animEffect transition="in" filter="blinds(horizontal)">
                                      <p:cBhvr>
                                        <p:cTn id="43" dur="500"/>
                                        <p:tgtEl>
                                          <p:spTgt spid="58"/>
                                        </p:tgtEl>
                                      </p:cBhvr>
                                    </p:animEffect>
                                  </p:childTnLst>
                                </p:cTn>
                              </p:par>
                            </p:childTnLst>
                          </p:cTn>
                        </p:par>
                        <p:par>
                          <p:cTn id="44" fill="hold">
                            <p:stCondLst>
                              <p:cond delay="500"/>
                            </p:stCondLst>
                            <p:childTnLst>
                              <p:par>
                                <p:cTn id="45" presetID="0" presetClass="path" presetSubtype="0" accel="50000" decel="50000" fill="hold" grpId="1" nodeType="afterEffect">
                                  <p:stCondLst>
                                    <p:cond delay="0"/>
                                  </p:stCondLst>
                                  <p:childTnLst>
                                    <p:animMotion origin="layout" path="M 1.66667E-6 1.11111E-6 C -0.00173 0.04491 -0.0033 0.09005 -0.01875 0.11667 C -0.0342 0.14329 -0.07916 0.14444 -0.09271 0.15972 C -0.10625 0.175 -0.10312 0.19167 -0.1 0.20833 " pathEditMode="relative" ptsTypes="aaaA">
                                      <p:cBhvr>
                                        <p:cTn id="46" dur="1000" fill="hold"/>
                                        <p:tgtEl>
                                          <p:spTgt spid="58"/>
                                        </p:tgtEl>
                                        <p:attrNameLst>
                                          <p:attrName>ppt_x</p:attrName>
                                          <p:attrName>ppt_y</p:attrName>
                                        </p:attrNameLst>
                                      </p:cBhvr>
                                    </p:animMotion>
                                  </p:childTnLst>
                                </p:cTn>
                              </p:par>
                              <p:par>
                                <p:cTn id="47" presetID="1" presetClass="path" presetSubtype="0" accel="50000" decel="50000" fill="hold" grpId="3" nodeType="withEffect">
                                  <p:stCondLst>
                                    <p:cond delay="0"/>
                                  </p:stCondLst>
                                  <p:childTnLst>
                                    <p:animMotion origin="layout" path="M -3.61111E-6 4.44444E-6 C 0.00382 0.09282 0.06459 0.16412 0.13594 0.15902 C 0.20712 0.15393 0.26164 0.07453 0.25799 -0.01852 C 0.25434 -0.11112 0.19375 -0.18264 0.12205 -0.17755 C 0.05139 -0.17246 -0.00364 -0.09283 -3.61111E-6 4.44444E-6 Z " pathEditMode="relative" rAng="-5583482" ptsTypes="fffff">
                                      <p:cBhvr>
                                        <p:cTn id="48" dur="2000" fill="hold"/>
                                        <p:tgtEl>
                                          <p:spTgt spid="63"/>
                                        </p:tgtEl>
                                        <p:attrNameLst>
                                          <p:attrName>ppt_x</p:attrName>
                                          <p:attrName>ppt_y</p:attrName>
                                        </p:attrNameLst>
                                      </p:cBhvr>
                                      <p:rCtr x="12900" y="-900"/>
                                    </p:animMotion>
                                  </p:childTnLst>
                                </p:cTn>
                              </p:par>
                            </p:childTnLst>
                          </p:cTn>
                        </p:par>
                        <p:par>
                          <p:cTn id="49" fill="hold">
                            <p:stCondLst>
                              <p:cond delay="2500"/>
                            </p:stCondLst>
                            <p:childTnLst>
                              <p:par>
                                <p:cTn id="50" presetID="3" presetClass="exit" presetSubtype="10" fill="hold" nodeType="afterEffect">
                                  <p:stCondLst>
                                    <p:cond delay="0"/>
                                  </p:stCondLst>
                                  <p:childTnLst>
                                    <p:animEffect transition="out" filter="blinds(horizontal)">
                                      <p:cBhvr>
                                        <p:cTn id="51" dur="500"/>
                                        <p:tgtEl>
                                          <p:spTgt spid="58"/>
                                        </p:tgtEl>
                                      </p:cBhvr>
                                    </p:animEffect>
                                    <p:set>
                                      <p:cBhvr>
                                        <p:cTn id="52" dur="1" fill="hold">
                                          <p:stCondLst>
                                            <p:cond delay="499"/>
                                          </p:stCondLst>
                                        </p:cTn>
                                        <p:tgtEl>
                                          <p:spTgt spid="58"/>
                                        </p:tgtEl>
                                        <p:attrNameLst>
                                          <p:attrName>style.visibility</p:attrName>
                                        </p:attrNameLst>
                                      </p:cBhvr>
                                      <p:to>
                                        <p:strVal val="hidden"/>
                                      </p:to>
                                    </p:set>
                                  </p:childTnLst>
                                </p:cTn>
                              </p:par>
                            </p:childTnLst>
                          </p:cTn>
                        </p:par>
                        <p:par>
                          <p:cTn id="53" fill="hold">
                            <p:stCondLst>
                              <p:cond delay="3000"/>
                            </p:stCondLst>
                            <p:childTnLst>
                              <p:par>
                                <p:cTn id="54" presetID="3" presetClass="entr" presetSubtype="10" fill="hold" grpId="2" nodeType="after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blinds(horizontal)">
                                      <p:cBhvr>
                                        <p:cTn id="56" dur="500"/>
                                        <p:tgtEl>
                                          <p:spTgt spid="61"/>
                                        </p:tgtEl>
                                      </p:cBhvr>
                                    </p:animEffect>
                                  </p:childTnLst>
                                </p:cTn>
                              </p:par>
                            </p:childTnLst>
                          </p:cTn>
                        </p:par>
                        <p:par>
                          <p:cTn id="57" fill="hold">
                            <p:stCondLst>
                              <p:cond delay="3500"/>
                            </p:stCondLst>
                            <p:childTnLst>
                              <p:par>
                                <p:cTn id="58" presetID="1" presetClass="entr" presetSubtype="0" fill="hold" grpId="0" nodeType="afterEffect">
                                  <p:stCondLst>
                                    <p:cond delay="0"/>
                                  </p:stCondLst>
                                  <p:childTnLst>
                                    <p:set>
                                      <p:cBhvr>
                                        <p:cTn id="59" dur="1" fill="hold">
                                          <p:stCondLst>
                                            <p:cond delay="0"/>
                                          </p:stCondLst>
                                        </p:cTn>
                                        <p:tgtEl>
                                          <p:spTgt spid="49"/>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50"/>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2" grpId="0" animBg="1"/>
      <p:bldP spid="43" grpId="0" animBg="1"/>
      <p:bldP spid="44" grpId="0" animBg="1"/>
      <p:bldP spid="45" grpId="0" animBg="1"/>
      <p:bldP spid="46" grpId="0"/>
      <p:bldP spid="48" grpId="0" animBg="1"/>
      <p:bldP spid="49" grpId="0" animBg="1"/>
      <p:bldP spid="50" grpId="0"/>
      <p:bldP spid="58" grpId="0" animBg="1"/>
      <p:bldP spid="58" grpId="1" animBg="1"/>
      <p:bldP spid="59" grpId="0" animBg="1"/>
      <p:bldP spid="60" grpId="0" animBg="1"/>
      <p:bldP spid="61" grpId="0" animBg="1"/>
      <p:bldP spid="61" grpId="1" animBg="1"/>
      <p:bldP spid="61" grpId="2" animBg="1"/>
      <p:bldP spid="62" grpId="0" animBg="1"/>
      <p:bldP spid="63" grpId="0" animBg="1"/>
      <p:bldP spid="63" grpId="3"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HiRD</a:t>
            </a:r>
            <a:r>
              <a:rPr lang="en-US" dirty="0" smtClean="0"/>
              <a:t>: Transfer Guarantee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Reservation provides </a:t>
            </a:r>
            <a:r>
              <a:rPr lang="en-US" b="1" dirty="0" smtClean="0">
                <a:solidFill>
                  <a:srgbClr val="0066FF"/>
                </a:solidFill>
              </a:rPr>
              <a:t>transfer guarantee</a:t>
            </a:r>
            <a:endParaRPr lang="en-US" b="1" dirty="0">
              <a:solidFill>
                <a:srgbClr val="0066FF"/>
              </a:solidFill>
            </a:endParaRPr>
          </a:p>
        </p:txBody>
      </p:sp>
      <p:sp>
        <p:nvSpPr>
          <p:cNvPr id="4" name="Slide Number Placeholder 3"/>
          <p:cNvSpPr>
            <a:spLocks noGrp="1"/>
          </p:cNvSpPr>
          <p:nvPr>
            <p:ph type="sldNum" sz="quarter" idx="12"/>
          </p:nvPr>
        </p:nvSpPr>
        <p:spPr/>
        <p:txBody>
          <a:bodyPr/>
          <a:lstStyle/>
          <a:p>
            <a:fld id="{D4D2B188-1D62-4FCA-8363-938AD4629BBB}" type="slidenum">
              <a:rPr lang="en-US" smtClean="0"/>
              <a:pPr/>
              <a:t>23</a:t>
            </a:fld>
            <a:endParaRPr lang="en-US"/>
          </a:p>
        </p:txBody>
      </p:sp>
      <p:sp>
        <p:nvSpPr>
          <p:cNvPr id="71" name="TextBox 70"/>
          <p:cNvSpPr txBox="1"/>
          <p:nvPr/>
        </p:nvSpPr>
        <p:spPr>
          <a:xfrm>
            <a:off x="762000" y="1295400"/>
            <a:ext cx="2362200" cy="369332"/>
          </a:xfrm>
          <a:prstGeom prst="rect">
            <a:avLst/>
          </a:prstGeom>
          <a:noFill/>
        </p:spPr>
        <p:txBody>
          <a:bodyPr wrap="square" rtlCol="0">
            <a:spAutoFit/>
          </a:bodyPr>
          <a:lstStyle/>
          <a:p>
            <a:pPr algn="ctr"/>
            <a:r>
              <a:rPr lang="en-US" dirty="0" smtClean="0"/>
              <a:t>After 10 </a:t>
            </a:r>
            <a:r>
              <a:rPr lang="en-US" dirty="0" err="1" smtClean="0"/>
              <a:t>looparounds</a:t>
            </a:r>
            <a:endParaRPr lang="en-US" dirty="0"/>
          </a:p>
        </p:txBody>
      </p:sp>
      <p:sp>
        <p:nvSpPr>
          <p:cNvPr id="96" name="Rectangle 95"/>
          <p:cNvSpPr/>
          <p:nvPr/>
        </p:nvSpPr>
        <p:spPr>
          <a:xfrm>
            <a:off x="3878400" y="38978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3878400" y="41264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3878400" y="43550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3878400" y="4583668"/>
            <a:ext cx="3810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p:cNvSpPr txBox="1"/>
          <p:nvPr/>
        </p:nvSpPr>
        <p:spPr>
          <a:xfrm>
            <a:off x="3352800" y="4888468"/>
            <a:ext cx="1410835" cy="369332"/>
          </a:xfrm>
          <a:prstGeom prst="rect">
            <a:avLst/>
          </a:prstGeom>
          <a:noFill/>
        </p:spPr>
        <p:txBody>
          <a:bodyPr wrap="none" rtlCol="0">
            <a:spAutoFit/>
          </a:bodyPr>
          <a:lstStyle/>
          <a:p>
            <a:pPr algn="ctr"/>
            <a:r>
              <a:rPr lang="en-US" dirty="0" smtClean="0"/>
              <a:t>Transfer FIFO</a:t>
            </a:r>
          </a:p>
        </p:txBody>
      </p:sp>
      <p:sp>
        <p:nvSpPr>
          <p:cNvPr id="102" name="Rectangle 101"/>
          <p:cNvSpPr/>
          <p:nvPr/>
        </p:nvSpPr>
        <p:spPr>
          <a:xfrm>
            <a:off x="5715000" y="41910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TextBox 102"/>
          <p:cNvSpPr txBox="1"/>
          <p:nvPr/>
        </p:nvSpPr>
        <p:spPr>
          <a:xfrm>
            <a:off x="6096000" y="4114800"/>
            <a:ext cx="1238096" cy="369332"/>
          </a:xfrm>
          <a:prstGeom prst="rect">
            <a:avLst/>
          </a:prstGeom>
          <a:noFill/>
        </p:spPr>
        <p:txBody>
          <a:bodyPr wrap="none" rtlCol="0">
            <a:spAutoFit/>
          </a:bodyPr>
          <a:lstStyle/>
          <a:p>
            <a:r>
              <a:rPr lang="en-US" dirty="0" smtClean="0"/>
              <a:t>Starved Flit</a:t>
            </a:r>
            <a:endParaRPr lang="en-US" dirty="0"/>
          </a:p>
        </p:txBody>
      </p:sp>
      <p:grpSp>
        <p:nvGrpSpPr>
          <p:cNvPr id="104" name="Group 103"/>
          <p:cNvGrpSpPr/>
          <p:nvPr/>
        </p:nvGrpSpPr>
        <p:grpSpPr>
          <a:xfrm>
            <a:off x="2819400" y="1371600"/>
            <a:ext cx="2438400" cy="2362200"/>
            <a:chOff x="2819400" y="2667000"/>
            <a:chExt cx="2438400" cy="2362200"/>
          </a:xfrm>
        </p:grpSpPr>
        <p:sp>
          <p:nvSpPr>
            <p:cNvPr id="105" name="Oval 104"/>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Ring</a:t>
              </a:r>
              <a:endParaRPr lang="en-US" dirty="0">
                <a:solidFill>
                  <a:schemeClr val="tx1"/>
                </a:solidFill>
              </a:endParaRPr>
            </a:p>
          </p:txBody>
        </p:sp>
        <p:sp>
          <p:nvSpPr>
            <p:cNvPr id="106" name="Rectangle 105"/>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Rectangle 109"/>
          <p:cNvSpPr/>
          <p:nvPr/>
        </p:nvSpPr>
        <p:spPr>
          <a:xfrm>
            <a:off x="4800600" y="24384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3886200" y="43434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3886200" y="41148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p:cNvSpPr/>
          <p:nvPr/>
        </p:nvSpPr>
        <p:spPr>
          <a:xfrm>
            <a:off x="3886200" y="38862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3886200" y="4572000"/>
            <a:ext cx="381000" cy="228600"/>
          </a:xfrm>
          <a:prstGeom prst="rect">
            <a:avLst/>
          </a:prstGeom>
          <a:solidFill>
            <a:srgbClr val="699F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p:cNvSpPr/>
          <p:nvPr/>
        </p:nvSpPr>
        <p:spPr>
          <a:xfrm>
            <a:off x="3886200" y="3886200"/>
            <a:ext cx="381000" cy="228600"/>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p:cNvSpPr/>
          <p:nvPr/>
        </p:nvSpPr>
        <p:spPr>
          <a:xfrm>
            <a:off x="5715000" y="4572000"/>
            <a:ext cx="381000" cy="228600"/>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6096000" y="4507468"/>
            <a:ext cx="1458091" cy="369332"/>
          </a:xfrm>
          <a:prstGeom prst="rect">
            <a:avLst/>
          </a:prstGeom>
          <a:noFill/>
        </p:spPr>
        <p:txBody>
          <a:bodyPr wrap="none" rtlCol="0">
            <a:spAutoFit/>
          </a:bodyPr>
          <a:lstStyle/>
          <a:p>
            <a:r>
              <a:rPr lang="en-US" dirty="0" smtClean="0"/>
              <a:t>Reserved Slot</a:t>
            </a:r>
            <a:endParaRPr lang="en-US" dirty="0"/>
          </a:p>
        </p:txBody>
      </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15" name="Rectangle 114"/>
          <p:cNvSpPr/>
          <p:nvPr/>
        </p:nvSpPr>
        <p:spPr>
          <a:xfrm>
            <a:off x="2819400" y="2438400"/>
            <a:ext cx="3810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5"/>
                                        </p:tgtEl>
                                        <p:attrNameLst>
                                          <p:attrName>style.visibility</p:attrName>
                                        </p:attrNameLst>
                                      </p:cBhvr>
                                      <p:to>
                                        <p:strVal val="visible"/>
                                      </p:to>
                                    </p:set>
                                    <p:animEffect transition="in" filter="blinds(horizontal)">
                                      <p:cBhvr>
                                        <p:cTn id="7" dur="500"/>
                                        <p:tgtEl>
                                          <p:spTgt spid="1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3"/>
                                        </p:tgtEl>
                                      </p:cBhvr>
                                    </p:animEffect>
                                    <p:set>
                                      <p:cBhvr>
                                        <p:cTn id="12" dur="1" fill="hold">
                                          <p:stCondLst>
                                            <p:cond delay="499"/>
                                          </p:stCondLst>
                                        </p:cTn>
                                        <p:tgtEl>
                                          <p:spTgt spid="11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0"/>
                                        </p:tgtEl>
                                        <p:attrNameLst>
                                          <p:attrName>style.visibility</p:attrName>
                                        </p:attrNameLst>
                                      </p:cBhvr>
                                      <p:to>
                                        <p:strVal val="visible"/>
                                      </p:to>
                                    </p:set>
                                    <p:animEffect transition="in" filter="blinds(horizontal)">
                                      <p:cBhvr>
                                        <p:cTn id="17" dur="500"/>
                                        <p:tgtEl>
                                          <p:spTgt spid="110"/>
                                        </p:tgtEl>
                                      </p:cBhvr>
                                    </p:animEffect>
                                  </p:childTnLst>
                                </p:cTn>
                              </p:par>
                            </p:childTnLst>
                          </p:cTn>
                        </p:par>
                        <p:par>
                          <p:cTn id="18" fill="hold">
                            <p:stCondLst>
                              <p:cond delay="500"/>
                            </p:stCondLst>
                            <p:childTnLst>
                              <p:par>
                                <p:cTn id="19" presetID="0" presetClass="path" presetSubtype="0" accel="50000" decel="50000" fill="hold" grpId="1" nodeType="afterEffect">
                                  <p:stCondLst>
                                    <p:cond delay="0"/>
                                  </p:stCondLst>
                                  <p:childTnLst>
                                    <p:animMotion origin="layout" path="M 1.66667E-6 1.11111E-6 C -0.00173 0.04491 -0.0033 0.09005 -0.01875 0.11667 C -0.0342 0.14329 -0.07916 0.14444 -0.09271 0.15972 C -0.10625 0.175 -0.10312 0.19167 -0.1 0.20833 " pathEditMode="relative" ptsTypes="aaaA">
                                      <p:cBhvr>
                                        <p:cTn id="20" dur="2000" fill="hold"/>
                                        <p:tgtEl>
                                          <p:spTgt spid="110"/>
                                        </p:tgtEl>
                                        <p:attrNameLst>
                                          <p:attrName>ppt_x</p:attrName>
                                          <p:attrName>ppt_y</p:attrName>
                                        </p:attrNameLst>
                                      </p:cBhvr>
                                    </p:animMotion>
                                  </p:childTnLst>
                                </p:cTn>
                              </p:par>
                              <p:par>
                                <p:cTn id="21" presetID="1" presetClass="path" presetSubtype="0" accel="50000" decel="50000" fill="hold" grpId="1" nodeType="withEffect">
                                  <p:stCondLst>
                                    <p:cond delay="0"/>
                                  </p:stCondLst>
                                  <p:childTnLst>
                                    <p:animMotion origin="layout" path="M -3.61111E-6 4.44444E-6 C 0.00382 0.09282 0.06459 0.16412 0.13594 0.15902 C 0.20712 0.15393 0.26164 0.07453 0.25799 -0.01852 C 0.25434 -0.11112 0.19375 -0.18264 0.12205 -0.17755 C 0.05139 -0.17246 -0.00364 -0.09283 -3.61111E-6 4.44444E-6 Z " pathEditMode="relative" rAng="-5583482" ptsTypes="fffff">
                                      <p:cBhvr>
                                        <p:cTn id="22" dur="2000" fill="hold"/>
                                        <p:tgtEl>
                                          <p:spTgt spid="115"/>
                                        </p:tgtEl>
                                        <p:attrNameLst>
                                          <p:attrName>ppt_x</p:attrName>
                                          <p:attrName>ppt_y</p:attrName>
                                        </p:attrNameLst>
                                      </p:cBhvr>
                                      <p:rCtr x="12900" y="-900"/>
                                    </p:animMotion>
                                  </p:childTnLst>
                                </p:cTn>
                              </p:par>
                            </p:childTnLst>
                          </p:cTn>
                        </p:par>
                        <p:par>
                          <p:cTn id="23" fill="hold">
                            <p:stCondLst>
                              <p:cond delay="2500"/>
                            </p:stCondLst>
                            <p:childTnLst>
                              <p:par>
                                <p:cTn id="24" presetID="3" presetClass="exit" presetSubtype="10" fill="hold" grpId="2" nodeType="afterEffect">
                                  <p:stCondLst>
                                    <p:cond delay="0"/>
                                  </p:stCondLst>
                                  <p:childTnLst>
                                    <p:animEffect transition="out" filter="blinds(horizontal)">
                                      <p:cBhvr>
                                        <p:cTn id="25" dur="500"/>
                                        <p:tgtEl>
                                          <p:spTgt spid="110"/>
                                        </p:tgtEl>
                                      </p:cBhvr>
                                    </p:animEffect>
                                    <p:set>
                                      <p:cBhvr>
                                        <p:cTn id="26" dur="1" fill="hold">
                                          <p:stCondLst>
                                            <p:cond delay="499"/>
                                          </p:stCondLst>
                                        </p:cTn>
                                        <p:tgtEl>
                                          <p:spTgt spid="110"/>
                                        </p:tgtEl>
                                        <p:attrNameLst>
                                          <p:attrName>style.visibility</p:attrName>
                                        </p:attrNameLst>
                                      </p:cBhvr>
                                      <p:to>
                                        <p:strVal val="hidden"/>
                                      </p:to>
                                    </p:set>
                                  </p:childTnLst>
                                </p:cTn>
                              </p:par>
                            </p:childTnLst>
                          </p:cTn>
                        </p:par>
                        <p:par>
                          <p:cTn id="27" fill="hold">
                            <p:stCondLst>
                              <p:cond delay="3000"/>
                            </p:stCondLst>
                            <p:childTnLst>
                              <p:par>
                                <p:cTn id="28" presetID="3" presetClass="entr" presetSubtype="10" fill="hold" grpId="3" nodeType="afterEffect">
                                  <p:stCondLst>
                                    <p:cond delay="0"/>
                                  </p:stCondLst>
                                  <p:childTnLst>
                                    <p:set>
                                      <p:cBhvr>
                                        <p:cTn id="29" dur="1" fill="hold">
                                          <p:stCondLst>
                                            <p:cond delay="0"/>
                                          </p:stCondLst>
                                        </p:cTn>
                                        <p:tgtEl>
                                          <p:spTgt spid="113"/>
                                        </p:tgtEl>
                                        <p:attrNameLst>
                                          <p:attrName>style.visibility</p:attrName>
                                        </p:attrNameLst>
                                      </p:cBhvr>
                                      <p:to>
                                        <p:strVal val="visible"/>
                                      </p:to>
                                    </p:set>
                                    <p:animEffect transition="in" filter="blinds(horizontal)">
                                      <p:cBhvr>
                                        <p:cTn id="30" dur="500"/>
                                        <p:tgtEl>
                                          <p:spTgt spid="113"/>
                                        </p:tgtEl>
                                      </p:cBhvr>
                                    </p:animEffect>
                                  </p:childTnLst>
                                </p:cTn>
                              </p:par>
                            </p:childTnLst>
                          </p:cTn>
                        </p:par>
                        <p:par>
                          <p:cTn id="31" fill="hold">
                            <p:stCondLst>
                              <p:cond delay="3500"/>
                            </p:stCondLst>
                            <p:childTnLst>
                              <p:par>
                                <p:cTn id="32" presetID="1" presetClass="entr" presetSubtype="0" fill="hold" grpId="0" nodeType="afterEffect">
                                  <p:stCondLst>
                                    <p:cond delay="0"/>
                                  </p:stCondLst>
                                  <p:childTnLst>
                                    <p:set>
                                      <p:cBhvr>
                                        <p:cTn id="33" dur="1" fill="hold">
                                          <p:stCondLst>
                                            <p:cond delay="0"/>
                                          </p:stCondLst>
                                        </p:cTn>
                                        <p:tgtEl>
                                          <p:spTgt spid="102"/>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0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71"/>
                                        </p:tgtEl>
                                        <p:attrNameLst>
                                          <p:attrName>style.visibility</p:attrName>
                                        </p:attrNameLst>
                                      </p:cBhvr>
                                      <p:to>
                                        <p:strVal val="visible"/>
                                      </p:to>
                                    </p:set>
                                    <p:animEffect transition="in" filter="blinds(horizontal)">
                                      <p:cBhvr>
                                        <p:cTn id="40" dur="500"/>
                                        <p:tgtEl>
                                          <p:spTgt spid="7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xit" presetSubtype="10" fill="hold" grpId="2" nodeType="clickEffect">
                                  <p:stCondLst>
                                    <p:cond delay="0"/>
                                  </p:stCondLst>
                                  <p:childTnLst>
                                    <p:animEffect transition="out" filter="blinds(horizontal)">
                                      <p:cBhvr>
                                        <p:cTn id="44" dur="500"/>
                                        <p:tgtEl>
                                          <p:spTgt spid="113"/>
                                        </p:tgtEl>
                                      </p:cBhvr>
                                    </p:animEffect>
                                    <p:set>
                                      <p:cBhvr>
                                        <p:cTn id="45" dur="1" fill="hold">
                                          <p:stCondLst>
                                            <p:cond delay="499"/>
                                          </p:stCondLst>
                                        </p:cTn>
                                        <p:tgtEl>
                                          <p:spTgt spid="113"/>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16"/>
                                        </p:tgtEl>
                                        <p:attrNameLst>
                                          <p:attrName>style.visibility</p:attrName>
                                        </p:attrNameLst>
                                      </p:cBhvr>
                                      <p:to>
                                        <p:strVal val="visible"/>
                                      </p:to>
                                    </p:set>
                                    <p:animEffect transition="in" filter="blinds(horizontal)">
                                      <p:cBhvr>
                                        <p:cTn id="50" dur="500"/>
                                        <p:tgtEl>
                                          <p:spTgt spid="116"/>
                                        </p:tgtEl>
                                      </p:cBhvr>
                                    </p:animEffect>
                                  </p:childTnLst>
                                </p:cTn>
                              </p:par>
                              <p:par>
                                <p:cTn id="51" presetID="1" presetClass="entr" presetSubtype="0" fill="hold" grpId="0" nodeType="withEffect">
                                  <p:stCondLst>
                                    <p:cond delay="0"/>
                                  </p:stCondLst>
                                  <p:childTnLst>
                                    <p:set>
                                      <p:cBhvr>
                                        <p:cTn id="52" dur="1" fill="hold">
                                          <p:stCondLst>
                                            <p:cond delay="0"/>
                                          </p:stCondLst>
                                        </p:cTn>
                                        <p:tgtEl>
                                          <p:spTgt spid="11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0" presetClass="path" presetSubtype="0" accel="50000" decel="50000" fill="hold" grpId="2" nodeType="clickEffect">
                                  <p:stCondLst>
                                    <p:cond delay="0"/>
                                  </p:stCondLst>
                                  <p:childTnLst>
                                    <p:animMotion origin="layout" path="M 0 0 C 0.00555 0.03981 0.01111 0.07963 0.03003 0.1044 C 0.04896 0.12916 0.09896 0.13171 0.11337 0.14884 C 0.12778 0.16597 0.12222 0.18634 0.11667 0.20671 " pathEditMode="relative" ptsTypes="aaaA">
                                      <p:cBhvr>
                                        <p:cTn id="58" dur="2000" fill="hold"/>
                                        <p:tgtEl>
                                          <p:spTgt spid="115"/>
                                        </p:tgtEl>
                                        <p:attrNameLst>
                                          <p:attrName>ppt_x</p:attrName>
                                          <p:attrName>ppt_y</p:attrName>
                                        </p:attrNameLst>
                                      </p:cBhvr>
                                    </p:animMotion>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1" grpId="0"/>
      <p:bldP spid="102" grpId="0" animBg="1"/>
      <p:bldP spid="103" grpId="0"/>
      <p:bldP spid="110" grpId="0" animBg="1"/>
      <p:bldP spid="110" grpId="1" animBg="1"/>
      <p:bldP spid="110" grpId="2" animBg="1"/>
      <p:bldP spid="113" grpId="1" animBg="1"/>
      <p:bldP spid="113" grpId="2" animBg="1"/>
      <p:bldP spid="113" grpId="3" animBg="1"/>
      <p:bldP spid="116" grpId="0" animBg="1"/>
      <p:bldP spid="117" grpId="0" animBg="1"/>
      <p:bldP spid="118" grpId="0"/>
      <p:bldP spid="115" grpId="0" animBg="1"/>
      <p:bldP spid="115" grpId="1" animBg="1"/>
      <p:bldP spid="115" grpId="2"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Ejection Guarantee</a:t>
            </a:r>
            <a:endParaRPr lang="en-US" dirty="0"/>
          </a:p>
        </p:txBody>
      </p:sp>
      <p:sp>
        <p:nvSpPr>
          <p:cNvPr id="3" name="Content Placeholder 2"/>
          <p:cNvSpPr>
            <a:spLocks noGrp="1"/>
          </p:cNvSpPr>
          <p:nvPr>
            <p:ph idx="1"/>
          </p:nvPr>
        </p:nvSpPr>
        <p:spPr/>
        <p:txBody>
          <a:bodyPr/>
          <a:lstStyle/>
          <a:p>
            <a:r>
              <a:rPr lang="en-US" dirty="0" smtClean="0"/>
              <a:t>Provided by a prior work</a:t>
            </a:r>
          </a:p>
          <a:p>
            <a:endParaRPr lang="en-US" dirty="0" smtClean="0"/>
          </a:p>
          <a:p>
            <a:r>
              <a:rPr lang="en-US" dirty="0" smtClean="0"/>
              <a:t>Re-transmit once [</a:t>
            </a:r>
            <a:r>
              <a:rPr lang="en-US" dirty="0" err="1" smtClean="0"/>
              <a:t>Fallin</a:t>
            </a:r>
            <a:r>
              <a:rPr lang="en-US" dirty="0" smtClean="0"/>
              <a:t> et al., HPCA’11]</a:t>
            </a:r>
          </a:p>
          <a:p>
            <a:pPr lvl="1"/>
            <a:r>
              <a:rPr lang="en-US" dirty="0" smtClean="0"/>
              <a:t>Drop a flit if there is no available slot</a:t>
            </a:r>
          </a:p>
          <a:p>
            <a:pPr lvl="1"/>
            <a:r>
              <a:rPr lang="en-US" dirty="0" smtClean="0"/>
              <a:t>Reserve a buffer slot at the destination if </a:t>
            </a:r>
          </a:p>
          <a:p>
            <a:pPr lvl="1">
              <a:buNone/>
            </a:pPr>
            <a:r>
              <a:rPr lang="en-US" dirty="0" smtClean="0"/>
              <a:t>	a flit was dropped</a:t>
            </a:r>
          </a:p>
        </p:txBody>
      </p:sp>
      <p:sp>
        <p:nvSpPr>
          <p:cNvPr id="4" name="Slide Number Placeholder 3"/>
          <p:cNvSpPr>
            <a:spLocks noGrp="1"/>
          </p:cNvSpPr>
          <p:nvPr>
            <p:ph type="sldNum" sz="quarter" idx="12"/>
          </p:nvPr>
        </p:nvSpPr>
        <p:spPr/>
        <p:txBody>
          <a:bodyPr/>
          <a:lstStyle/>
          <a:p>
            <a:fld id="{D4D2B188-1D62-4FCA-8363-938AD4629BBB}" type="slidenum">
              <a:rPr lang="en-US" smtClean="0"/>
              <a:pPr/>
              <a:t>24</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End-to-end Delivery Guarantees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25</a:t>
            </a:fld>
            <a:endParaRPr lang="en-US"/>
          </a:p>
        </p:txBody>
      </p:sp>
      <p:grpSp>
        <p:nvGrpSpPr>
          <p:cNvPr id="5" name="Group 4"/>
          <p:cNvGrpSpPr/>
          <p:nvPr/>
        </p:nvGrpSpPr>
        <p:grpSpPr>
          <a:xfrm>
            <a:off x="990600" y="1981200"/>
            <a:ext cx="2438400" cy="2362200"/>
            <a:chOff x="2819400" y="2667000"/>
            <a:chExt cx="2438400" cy="2362200"/>
          </a:xfrm>
        </p:grpSpPr>
        <p:sp>
          <p:nvSpPr>
            <p:cNvPr id="6" name="Oval 5"/>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a:t>
              </a:r>
            </a:p>
            <a:p>
              <a:pPr algn="ctr"/>
              <a:r>
                <a:rPr lang="en-US" dirty="0" smtClean="0">
                  <a:solidFill>
                    <a:schemeClr val="tx1"/>
                  </a:solidFill>
                </a:rPr>
                <a:t>Ring</a:t>
              </a:r>
              <a:endParaRPr lang="en-US" dirty="0">
                <a:solidFill>
                  <a:schemeClr val="tx1"/>
                </a:solidFill>
              </a:endParaRPr>
            </a:p>
          </p:txBody>
        </p:sp>
        <p:sp>
          <p:nvSpPr>
            <p:cNvPr id="7" name="Rectangle 6"/>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p:nvGrpSpPr>
        <p:grpSpPr>
          <a:xfrm>
            <a:off x="5181600" y="1981200"/>
            <a:ext cx="2438400" cy="2362200"/>
            <a:chOff x="2819400" y="2667000"/>
            <a:chExt cx="2438400" cy="2362200"/>
          </a:xfrm>
        </p:grpSpPr>
        <p:sp>
          <p:nvSpPr>
            <p:cNvPr id="12" name="Oval 11"/>
            <p:cNvSpPr/>
            <p:nvPr/>
          </p:nvSpPr>
          <p:spPr>
            <a:xfrm>
              <a:off x="2971800" y="2819400"/>
              <a:ext cx="21336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Local</a:t>
              </a:r>
            </a:p>
            <a:p>
              <a:pPr algn="ctr"/>
              <a:r>
                <a:rPr lang="en-US" dirty="0" smtClean="0">
                  <a:solidFill>
                    <a:schemeClr val="tx1"/>
                  </a:solidFill>
                </a:rPr>
                <a:t>Ring</a:t>
              </a:r>
              <a:endParaRPr lang="en-US" dirty="0">
                <a:solidFill>
                  <a:schemeClr val="tx1"/>
                </a:solidFill>
              </a:endParaRPr>
            </a:p>
          </p:txBody>
        </p:sp>
        <p:sp>
          <p:nvSpPr>
            <p:cNvPr id="13" name="Rectangle 12"/>
            <p:cNvSpPr/>
            <p:nvPr/>
          </p:nvSpPr>
          <p:spPr>
            <a:xfrm>
              <a:off x="3886200" y="4724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886200" y="2667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8194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953000" y="3657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2667000" y="2057400"/>
            <a:ext cx="3352800" cy="2057400"/>
            <a:chOff x="2667000" y="2057400"/>
            <a:chExt cx="3352800" cy="2057400"/>
          </a:xfrm>
        </p:grpSpPr>
        <p:sp>
          <p:nvSpPr>
            <p:cNvPr id="18" name="Oval 17"/>
            <p:cNvSpPr/>
            <p:nvPr/>
          </p:nvSpPr>
          <p:spPr>
            <a:xfrm>
              <a:off x="2667000" y="2057400"/>
              <a:ext cx="3352800" cy="2057400"/>
            </a:xfrm>
            <a:prstGeom prst="ellipse">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Global Ring</a:t>
              </a:r>
              <a:endParaRPr lang="en-US" dirty="0">
                <a:solidFill>
                  <a:schemeClr val="tx1"/>
                </a:solidFill>
              </a:endParaRPr>
            </a:p>
          </p:txBody>
        </p:sp>
        <p:sp>
          <p:nvSpPr>
            <p:cNvPr id="19" name="Rectangle 18"/>
            <p:cNvSpPr/>
            <p:nvPr/>
          </p:nvSpPr>
          <p:spPr>
            <a:xfrm>
              <a:off x="2819400" y="2286000"/>
              <a:ext cx="304800" cy="3048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819400" y="3657600"/>
              <a:ext cx="304800" cy="3048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486400" y="2286000"/>
              <a:ext cx="304800" cy="3048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486400" y="3657600"/>
              <a:ext cx="304800" cy="3048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p:cNvSpPr/>
          <p:nvPr/>
        </p:nvSpPr>
        <p:spPr>
          <a:xfrm>
            <a:off x="1676400" y="4648200"/>
            <a:ext cx="381000" cy="228600"/>
          </a:xfrm>
          <a:prstGeom prst="rect">
            <a:avLst/>
          </a:prstGeom>
          <a:solidFill>
            <a:srgbClr val="5A97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2362200" y="4191000"/>
            <a:ext cx="448969" cy="369332"/>
          </a:xfrm>
          <a:prstGeom prst="rect">
            <a:avLst/>
          </a:prstGeom>
          <a:noFill/>
        </p:spPr>
        <p:txBody>
          <a:bodyPr wrap="none" rtlCol="0">
            <a:spAutoFit/>
          </a:bodyPr>
          <a:lstStyle/>
          <a:p>
            <a:r>
              <a:rPr lang="en-US" dirty="0" err="1" smtClean="0"/>
              <a:t>src</a:t>
            </a:r>
            <a:endParaRPr lang="en-US" dirty="0"/>
          </a:p>
        </p:txBody>
      </p:sp>
      <p:sp>
        <p:nvSpPr>
          <p:cNvPr id="26" name="TextBox 25"/>
          <p:cNvSpPr txBox="1"/>
          <p:nvPr/>
        </p:nvSpPr>
        <p:spPr>
          <a:xfrm>
            <a:off x="6400800" y="1600200"/>
            <a:ext cx="586058" cy="369332"/>
          </a:xfrm>
          <a:prstGeom prst="rect">
            <a:avLst/>
          </a:prstGeom>
          <a:noFill/>
        </p:spPr>
        <p:txBody>
          <a:bodyPr wrap="none" rtlCol="0">
            <a:spAutoFit/>
          </a:bodyPr>
          <a:lstStyle/>
          <a:p>
            <a:r>
              <a:rPr lang="en-US" dirty="0" err="1" smtClean="0"/>
              <a:t>dest</a:t>
            </a:r>
            <a:endParaRPr lang="en-US" dirty="0"/>
          </a:p>
        </p:txBody>
      </p:sp>
      <p:sp>
        <p:nvSpPr>
          <p:cNvPr id="27" name="TextBox 26"/>
          <p:cNvSpPr txBox="1"/>
          <p:nvPr/>
        </p:nvSpPr>
        <p:spPr>
          <a:xfrm>
            <a:off x="2438400" y="4191000"/>
            <a:ext cx="2047612" cy="369332"/>
          </a:xfrm>
          <a:prstGeom prst="rect">
            <a:avLst/>
          </a:prstGeom>
          <a:noFill/>
        </p:spPr>
        <p:txBody>
          <a:bodyPr wrap="none" rtlCol="0">
            <a:spAutoFit/>
          </a:bodyPr>
          <a:lstStyle/>
          <a:p>
            <a:r>
              <a:rPr lang="en-US" dirty="0" smtClean="0"/>
              <a:t>Injection Guarantee</a:t>
            </a:r>
            <a:endParaRPr lang="en-US" dirty="0"/>
          </a:p>
        </p:txBody>
      </p:sp>
      <p:sp>
        <p:nvSpPr>
          <p:cNvPr id="28" name="TextBox 27"/>
          <p:cNvSpPr txBox="1"/>
          <p:nvPr/>
        </p:nvSpPr>
        <p:spPr>
          <a:xfrm>
            <a:off x="3124200" y="3505200"/>
            <a:ext cx="1980607" cy="369332"/>
          </a:xfrm>
          <a:prstGeom prst="rect">
            <a:avLst/>
          </a:prstGeom>
          <a:noFill/>
        </p:spPr>
        <p:txBody>
          <a:bodyPr wrap="none" rtlCol="0">
            <a:spAutoFit/>
          </a:bodyPr>
          <a:lstStyle/>
          <a:p>
            <a:r>
              <a:rPr lang="en-US" dirty="0" smtClean="0"/>
              <a:t>Transfer Guarantee</a:t>
            </a:r>
            <a:endParaRPr lang="en-US" dirty="0"/>
          </a:p>
        </p:txBody>
      </p:sp>
      <p:sp>
        <p:nvSpPr>
          <p:cNvPr id="29" name="TextBox 28"/>
          <p:cNvSpPr txBox="1"/>
          <p:nvPr/>
        </p:nvSpPr>
        <p:spPr>
          <a:xfrm>
            <a:off x="3200400" y="3429000"/>
            <a:ext cx="2047612" cy="369332"/>
          </a:xfrm>
          <a:prstGeom prst="rect">
            <a:avLst/>
          </a:prstGeom>
          <a:noFill/>
        </p:spPr>
        <p:txBody>
          <a:bodyPr wrap="none" rtlCol="0">
            <a:spAutoFit/>
          </a:bodyPr>
          <a:lstStyle/>
          <a:p>
            <a:r>
              <a:rPr lang="en-US" dirty="0" smtClean="0"/>
              <a:t>Injection Guarantee</a:t>
            </a:r>
            <a:endParaRPr lang="en-US" dirty="0"/>
          </a:p>
        </p:txBody>
      </p:sp>
      <p:sp>
        <p:nvSpPr>
          <p:cNvPr id="30" name="TextBox 29"/>
          <p:cNvSpPr txBox="1"/>
          <p:nvPr/>
        </p:nvSpPr>
        <p:spPr>
          <a:xfrm>
            <a:off x="3505793" y="3505200"/>
            <a:ext cx="1980607" cy="369332"/>
          </a:xfrm>
          <a:prstGeom prst="rect">
            <a:avLst/>
          </a:prstGeom>
          <a:noFill/>
        </p:spPr>
        <p:txBody>
          <a:bodyPr wrap="none" rtlCol="0">
            <a:spAutoFit/>
          </a:bodyPr>
          <a:lstStyle/>
          <a:p>
            <a:r>
              <a:rPr lang="en-US" dirty="0" smtClean="0"/>
              <a:t>Transfer Guarantee</a:t>
            </a:r>
            <a:endParaRPr lang="en-US" dirty="0"/>
          </a:p>
        </p:txBody>
      </p:sp>
      <p:sp>
        <p:nvSpPr>
          <p:cNvPr id="31" name="TextBox 30"/>
          <p:cNvSpPr txBox="1"/>
          <p:nvPr/>
        </p:nvSpPr>
        <p:spPr>
          <a:xfrm>
            <a:off x="3962400" y="4038600"/>
            <a:ext cx="2047612" cy="369332"/>
          </a:xfrm>
          <a:prstGeom prst="rect">
            <a:avLst/>
          </a:prstGeom>
          <a:noFill/>
        </p:spPr>
        <p:txBody>
          <a:bodyPr wrap="none" rtlCol="0">
            <a:spAutoFit/>
          </a:bodyPr>
          <a:lstStyle/>
          <a:p>
            <a:r>
              <a:rPr lang="en-US" dirty="0" smtClean="0"/>
              <a:t>Injection Guarantee</a:t>
            </a:r>
            <a:endParaRPr lang="en-US" dirty="0"/>
          </a:p>
        </p:txBody>
      </p:sp>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32" name="TextBox 31"/>
          <p:cNvSpPr txBox="1"/>
          <p:nvPr/>
        </p:nvSpPr>
        <p:spPr>
          <a:xfrm>
            <a:off x="4200788" y="1600200"/>
            <a:ext cx="1980286" cy="369332"/>
          </a:xfrm>
          <a:prstGeom prst="rect">
            <a:avLst/>
          </a:prstGeom>
          <a:noFill/>
        </p:spPr>
        <p:txBody>
          <a:bodyPr wrap="none" rtlCol="0">
            <a:spAutoFit/>
          </a:bodyPr>
          <a:lstStyle/>
          <a:p>
            <a:r>
              <a:rPr lang="en-US" dirty="0" smtClean="0"/>
              <a:t>Ejection Guarantee</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blinds(horizontal)">
                                      <p:cBhvr>
                                        <p:cTn id="19" dur="5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grpId="1" nodeType="clickEffect">
                                  <p:stCondLst>
                                    <p:cond delay="0"/>
                                  </p:stCondLst>
                                  <p:childTnLst>
                                    <p:set>
                                      <p:cBhvr>
                                        <p:cTn id="31" dur="1" fill="hold">
                                          <p:stCondLst>
                                            <p:cond delay="0"/>
                                          </p:stCondLst>
                                        </p:cTn>
                                        <p:tgtEl>
                                          <p:spTgt spid="25"/>
                                        </p:tgtEl>
                                        <p:attrNameLst>
                                          <p:attrName>style.visibility</p:attrName>
                                        </p:attrNameLst>
                                      </p:cBhvr>
                                      <p:to>
                                        <p:strVal val="hidden"/>
                                      </p:to>
                                    </p:set>
                                  </p:childTnLst>
                                </p:cTn>
                              </p:par>
                              <p:par>
                                <p:cTn id="32" presetID="1" presetClass="entr" presetSubtype="0" fill="hold" grpId="0" nodeType="withEffect">
                                  <p:stCondLst>
                                    <p:cond delay="0"/>
                                  </p:stCondLst>
                                  <p:childTnLst>
                                    <p:set>
                                      <p:cBhvr>
                                        <p:cTn id="33" dur="1" fill="hold">
                                          <p:stCondLst>
                                            <p:cond delay="0"/>
                                          </p:stCondLst>
                                        </p:cTn>
                                        <p:tgtEl>
                                          <p:spTgt spid="2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0" presetClass="path" presetSubtype="0" accel="50000" decel="50000" fill="hold" grpId="1" nodeType="clickEffect">
                                  <p:stCondLst>
                                    <p:cond delay="0"/>
                                  </p:stCondLst>
                                  <p:childTnLst>
                                    <p:animMotion origin="layout" path="M 0 0 C 0.01302 -0.0037 0.02604 -0.00741 0.03229 -0.01945 C 0.03854 -0.03148 0.02465 -0.0581 0.0375 -0.07222 C 0.05035 -0.08634 0.09635 -0.09514 0.10937 -0.10417 C 0.12239 -0.1132 0.11892 -0.11991 0.11562 -0.12639 " pathEditMode="relative" ptsTypes="aaaaA">
                                      <p:cBhvr>
                                        <p:cTn id="37" dur="2000" fill="hold"/>
                                        <p:tgtEl>
                                          <p:spTgt spid="24"/>
                                        </p:tgtEl>
                                        <p:attrNameLst>
                                          <p:attrName>ppt_x</p:attrName>
                                          <p:attrName>ppt_y</p:attrName>
                                        </p:attrNameLst>
                                      </p:cBhvr>
                                    </p:animMotion>
                                  </p:childTnLst>
                                </p:cTn>
                              </p:par>
                            </p:childTnLst>
                          </p:cTn>
                        </p:par>
                        <p:par>
                          <p:cTn id="38" fill="hold">
                            <p:stCondLst>
                              <p:cond delay="2000"/>
                            </p:stCondLst>
                            <p:childTnLst>
                              <p:par>
                                <p:cTn id="39" presetID="3" presetClass="exit" presetSubtype="10" fill="hold" grpId="1" nodeType="afterEffect">
                                  <p:stCondLst>
                                    <p:cond delay="0"/>
                                  </p:stCondLst>
                                  <p:childTnLst>
                                    <p:animEffect transition="out" filter="blinds(horizontal)">
                                      <p:cBhvr>
                                        <p:cTn id="40" dur="500"/>
                                        <p:tgtEl>
                                          <p:spTgt spid="27"/>
                                        </p:tgtEl>
                                      </p:cBhvr>
                                    </p:animEffect>
                                    <p:set>
                                      <p:cBhvr>
                                        <p:cTn id="41" dur="1" fill="hold">
                                          <p:stCondLst>
                                            <p:cond delay="499"/>
                                          </p:stCondLst>
                                        </p:cTn>
                                        <p:tgtEl>
                                          <p:spTgt spid="27"/>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8"/>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3" presetClass="exit" presetSubtype="10" fill="hold" grpId="2" nodeType="clickEffect">
                                  <p:stCondLst>
                                    <p:cond delay="0"/>
                                  </p:stCondLst>
                                  <p:childTnLst>
                                    <p:animEffect transition="out" filter="blinds(horizontal)">
                                      <p:cBhvr>
                                        <p:cTn id="49" dur="500"/>
                                        <p:tgtEl>
                                          <p:spTgt spid="24"/>
                                        </p:tgtEl>
                                      </p:cBhvr>
                                    </p:animEffect>
                                    <p:set>
                                      <p:cBhvr>
                                        <p:cTn id="50" dur="1" fill="hold">
                                          <p:stCondLst>
                                            <p:cond delay="499"/>
                                          </p:stCondLst>
                                        </p:cTn>
                                        <p:tgtEl>
                                          <p:spTgt spid="24"/>
                                        </p:tgtEl>
                                        <p:attrNameLst>
                                          <p:attrName>style.visibility</p:attrName>
                                        </p:attrNameLst>
                                      </p:cBhvr>
                                      <p:to>
                                        <p:strVal val="hidden"/>
                                      </p:to>
                                    </p:set>
                                  </p:childTnLst>
                                </p:cTn>
                              </p:par>
                            </p:childTnLst>
                          </p:cTn>
                        </p:par>
                        <p:par>
                          <p:cTn id="51" fill="hold">
                            <p:stCondLst>
                              <p:cond delay="500"/>
                            </p:stCondLst>
                            <p:childTnLst>
                              <p:par>
                                <p:cTn id="52" presetID="3" presetClass="exit" presetSubtype="10" fill="hold" grpId="1" nodeType="afterEffect">
                                  <p:stCondLst>
                                    <p:cond delay="0"/>
                                  </p:stCondLst>
                                  <p:childTnLst>
                                    <p:animEffect transition="out" filter="blinds(horizontal)">
                                      <p:cBhvr>
                                        <p:cTn id="53" dur="500"/>
                                        <p:tgtEl>
                                          <p:spTgt spid="28"/>
                                        </p:tgtEl>
                                      </p:cBhvr>
                                    </p:animEffect>
                                    <p:set>
                                      <p:cBhvr>
                                        <p:cTn id="54" dur="1" fill="hold">
                                          <p:stCondLst>
                                            <p:cond delay="499"/>
                                          </p:stCondLst>
                                        </p:cTn>
                                        <p:tgtEl>
                                          <p:spTgt spid="2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5"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blinds(horizontal)">
                                      <p:cBhvr>
                                        <p:cTn id="63" dur="500"/>
                                        <p:tgtEl>
                                          <p:spTgt spid="24"/>
                                        </p:tgtEl>
                                      </p:cBhvr>
                                    </p:animEffect>
                                  </p:childTnLst>
                                </p:cTn>
                              </p:par>
                            </p:childTnLst>
                          </p:cTn>
                        </p:par>
                        <p:par>
                          <p:cTn id="64" fill="hold">
                            <p:stCondLst>
                              <p:cond delay="500"/>
                            </p:stCondLst>
                            <p:childTnLst>
                              <p:par>
                                <p:cTn id="65" presetID="0" presetClass="path" presetSubtype="0" accel="50000" decel="50000" fill="hold" grpId="3" nodeType="afterEffect">
                                  <p:stCondLst>
                                    <p:cond delay="0"/>
                                  </p:stCondLst>
                                  <p:childTnLst>
                                    <p:animMotion origin="layout" path="M 0.11563 -0.12639 C 0.11667 -0.13796 0.11789 -0.14931 0.14063 -0.14583 C 0.16337 -0.14236 0.20955 -0.10602 0.25209 -0.10556 C 0.29462 -0.10509 0.34514 -0.12407 0.39584 -0.14306 " pathEditMode="relative" rAng="0" ptsTypes="aaaA">
                                      <p:cBhvr>
                                        <p:cTn id="66" dur="2000" fill="hold"/>
                                        <p:tgtEl>
                                          <p:spTgt spid="24"/>
                                        </p:tgtEl>
                                        <p:attrNameLst>
                                          <p:attrName>ppt_x</p:attrName>
                                          <p:attrName>ppt_y</p:attrName>
                                        </p:attrNameLst>
                                      </p:cBhvr>
                                      <p:rCtr x="14000" y="-100"/>
                                    </p:animMotion>
                                  </p:childTnLst>
                                </p:cTn>
                              </p:par>
                            </p:childTnLst>
                          </p:cTn>
                        </p:par>
                        <p:par>
                          <p:cTn id="67" fill="hold">
                            <p:stCondLst>
                              <p:cond delay="2500"/>
                            </p:stCondLst>
                            <p:childTnLst>
                              <p:par>
                                <p:cTn id="68" presetID="3" presetClass="exit" presetSubtype="10" fill="hold" grpId="1" nodeType="afterEffect">
                                  <p:stCondLst>
                                    <p:cond delay="0"/>
                                  </p:stCondLst>
                                  <p:childTnLst>
                                    <p:animEffect transition="out" filter="blinds(horizontal)">
                                      <p:cBhvr>
                                        <p:cTn id="69" dur="500"/>
                                        <p:tgtEl>
                                          <p:spTgt spid="29"/>
                                        </p:tgtEl>
                                      </p:cBhvr>
                                    </p:animEffect>
                                    <p:set>
                                      <p:cBhvr>
                                        <p:cTn id="70" dur="1" fill="hold">
                                          <p:stCondLst>
                                            <p:cond delay="499"/>
                                          </p:stCondLst>
                                        </p:cTn>
                                        <p:tgtEl>
                                          <p:spTgt spid="2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3" presetClass="exit" presetSubtype="10" fill="hold" grpId="4" nodeType="clickEffect">
                                  <p:stCondLst>
                                    <p:cond delay="0"/>
                                  </p:stCondLst>
                                  <p:childTnLst>
                                    <p:animEffect transition="out" filter="blinds(horizontal)">
                                      <p:cBhvr>
                                        <p:cTn id="78" dur="500"/>
                                        <p:tgtEl>
                                          <p:spTgt spid="24"/>
                                        </p:tgtEl>
                                      </p:cBhvr>
                                    </p:animEffect>
                                    <p:set>
                                      <p:cBhvr>
                                        <p:cTn id="79" dur="1" fill="hold">
                                          <p:stCondLst>
                                            <p:cond delay="499"/>
                                          </p:stCondLst>
                                        </p:cTn>
                                        <p:tgtEl>
                                          <p:spTgt spid="24"/>
                                        </p:tgtEl>
                                        <p:attrNameLst>
                                          <p:attrName>style.visibility</p:attrName>
                                        </p:attrNameLst>
                                      </p:cBhvr>
                                      <p:to>
                                        <p:strVal val="hidden"/>
                                      </p:to>
                                    </p:set>
                                  </p:childTnLst>
                                </p:cTn>
                              </p:par>
                            </p:childTnLst>
                          </p:cTn>
                        </p:par>
                        <p:par>
                          <p:cTn id="80" fill="hold">
                            <p:stCondLst>
                              <p:cond delay="500"/>
                            </p:stCondLst>
                            <p:childTnLst>
                              <p:par>
                                <p:cTn id="81" presetID="3" presetClass="exit" presetSubtype="10" fill="hold" grpId="1" nodeType="afterEffect">
                                  <p:stCondLst>
                                    <p:cond delay="0"/>
                                  </p:stCondLst>
                                  <p:childTnLst>
                                    <p:animEffect transition="out" filter="blinds(horizontal)">
                                      <p:cBhvr>
                                        <p:cTn id="82" dur="500"/>
                                        <p:tgtEl>
                                          <p:spTgt spid="30"/>
                                        </p:tgtEl>
                                      </p:cBhvr>
                                    </p:animEffect>
                                    <p:set>
                                      <p:cBhvr>
                                        <p:cTn id="83" dur="1" fill="hold">
                                          <p:stCondLst>
                                            <p:cond delay="499"/>
                                          </p:stCondLst>
                                        </p:cTn>
                                        <p:tgtEl>
                                          <p:spTgt spid="30"/>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31"/>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6"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blinds(horizontal)">
                                      <p:cBhvr>
                                        <p:cTn id="92" dur="500"/>
                                        <p:tgtEl>
                                          <p:spTgt spid="24"/>
                                        </p:tgtEl>
                                      </p:cBhvr>
                                    </p:animEffect>
                                  </p:childTnLst>
                                </p:cTn>
                              </p:par>
                            </p:childTnLst>
                          </p:cTn>
                        </p:par>
                        <p:par>
                          <p:cTn id="93" fill="hold">
                            <p:stCondLst>
                              <p:cond delay="1000"/>
                            </p:stCondLst>
                            <p:childTnLst>
                              <p:par>
                                <p:cTn id="94" presetID="3" presetClass="exit" presetSubtype="10" fill="hold" grpId="1" nodeType="afterEffect">
                                  <p:stCondLst>
                                    <p:cond delay="0"/>
                                  </p:stCondLst>
                                  <p:childTnLst>
                                    <p:animEffect transition="out" filter="blinds(horizontal)">
                                      <p:cBhvr>
                                        <p:cTn id="95" dur="500"/>
                                        <p:tgtEl>
                                          <p:spTgt spid="31"/>
                                        </p:tgtEl>
                                      </p:cBhvr>
                                    </p:animEffect>
                                    <p:set>
                                      <p:cBhvr>
                                        <p:cTn id="96" dur="1" fill="hold">
                                          <p:stCondLst>
                                            <p:cond delay="499"/>
                                          </p:stCondLst>
                                        </p:cTn>
                                        <p:tgtEl>
                                          <p:spTgt spid="31"/>
                                        </p:tgtEl>
                                        <p:attrNameLst>
                                          <p:attrName>style.visibility</p:attrName>
                                        </p:attrNameLst>
                                      </p:cBhvr>
                                      <p:to>
                                        <p:strVal val="hidden"/>
                                      </p:to>
                                    </p:set>
                                  </p:childTnLst>
                                </p:cTn>
                              </p:par>
                            </p:childTnLst>
                          </p:cTn>
                        </p:par>
                        <p:par>
                          <p:cTn id="97" fill="hold">
                            <p:stCondLst>
                              <p:cond delay="1500"/>
                            </p:stCondLst>
                            <p:childTnLst>
                              <p:par>
                                <p:cTn id="98" presetID="0" presetClass="path" presetSubtype="0" accel="50000" decel="50000" fill="hold" grpId="7" nodeType="afterEffect">
                                  <p:stCondLst>
                                    <p:cond delay="0"/>
                                  </p:stCondLst>
                                  <p:childTnLst>
                                    <p:animMotion origin="layout" path="M 0.39583 -0.14306 C 0.38177 -0.16898 0.36788 -0.19491 0.36979 -0.22917 C 0.3717 -0.26343 0.38732 -0.32176 0.40729 -0.34861 C 0.42726 -0.37547 0.475 -0.38125 0.48958 -0.39028 C 0.50416 -0.39931 0.49948 -0.40116 0.49479 -0.40278 " pathEditMode="relative" rAng="0" ptsTypes="aaaaA">
                                      <p:cBhvr>
                                        <p:cTn id="99" dur="2000" fill="hold"/>
                                        <p:tgtEl>
                                          <p:spTgt spid="24"/>
                                        </p:tgtEl>
                                        <p:attrNameLst>
                                          <p:attrName>ppt_x</p:attrName>
                                          <p:attrName>ppt_y</p:attrName>
                                        </p:attrNameLst>
                                      </p:cBhvr>
                                      <p:rCtr x="4000" y="-13000"/>
                                    </p:animMotion>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32"/>
                                        </p:tgtEl>
                                        <p:attrNameLst>
                                          <p:attrName>style.visibility</p:attrName>
                                        </p:attrNameLst>
                                      </p:cBhvr>
                                      <p:to>
                                        <p:strVal val="visible"/>
                                      </p:to>
                                    </p:set>
                                  </p:childTnLst>
                                </p:cTn>
                              </p:par>
                            </p:childTnLst>
                          </p:cTn>
                        </p:par>
                        <p:par>
                          <p:cTn id="104" fill="hold">
                            <p:stCondLst>
                              <p:cond delay="0"/>
                            </p:stCondLst>
                            <p:childTnLst>
                              <p:par>
                                <p:cTn id="105" presetID="3" presetClass="exit" presetSubtype="10" fill="hold" grpId="8" nodeType="afterEffect">
                                  <p:stCondLst>
                                    <p:cond delay="0"/>
                                  </p:stCondLst>
                                  <p:childTnLst>
                                    <p:animEffect transition="out" filter="blinds(horizontal)">
                                      <p:cBhvr>
                                        <p:cTn id="106" dur="500"/>
                                        <p:tgtEl>
                                          <p:spTgt spid="24"/>
                                        </p:tgtEl>
                                      </p:cBhvr>
                                    </p:animEffect>
                                    <p:set>
                                      <p:cBhvr>
                                        <p:cTn id="107" dur="1" fill="hold">
                                          <p:stCondLst>
                                            <p:cond delay="499"/>
                                          </p:stCondLst>
                                        </p:cTn>
                                        <p:tgtEl>
                                          <p:spTgt spid="24"/>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3" presetClass="exit" presetSubtype="10" fill="hold" grpId="1" nodeType="clickEffect">
                                  <p:stCondLst>
                                    <p:cond delay="0"/>
                                  </p:stCondLst>
                                  <p:childTnLst>
                                    <p:animEffect transition="out" filter="blinds(horizontal)">
                                      <p:cBhvr>
                                        <p:cTn id="111" dur="500"/>
                                        <p:tgtEl>
                                          <p:spTgt spid="32"/>
                                        </p:tgtEl>
                                      </p:cBhvr>
                                    </p:animEffect>
                                    <p:set>
                                      <p:cBhvr>
                                        <p:cTn id="112" dur="1" fill="hold">
                                          <p:stCondLst>
                                            <p:cond delay="4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4" grpId="2" animBg="1"/>
      <p:bldP spid="24" grpId="3" animBg="1"/>
      <p:bldP spid="24" grpId="4" animBg="1"/>
      <p:bldP spid="24" grpId="5" animBg="1"/>
      <p:bldP spid="24" grpId="6" animBg="1"/>
      <p:bldP spid="24" grpId="7" animBg="1"/>
      <p:bldP spid="24" grpId="8" animBg="1"/>
      <p:bldP spid="25" grpId="0"/>
      <p:bldP spid="25" grpId="1"/>
      <p:bldP spid="26" grpId="0"/>
      <p:bldP spid="27" grpId="0"/>
      <p:bldP spid="27" grpId="1"/>
      <p:bldP spid="28" grpId="0"/>
      <p:bldP spid="28" grpId="1"/>
      <p:bldP spid="29" grpId="0"/>
      <p:bldP spid="29" grpId="1"/>
      <p:bldP spid="30" grpId="0"/>
      <p:bldP spid="30" grpId="1"/>
      <p:bldP spid="31" grpId="0"/>
      <p:bldP spid="31" grpId="1"/>
      <p:bldP spid="32" grpId="0"/>
      <p:bldP spid="32"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and Motivation</a:t>
            </a:r>
          </a:p>
          <a:p>
            <a:r>
              <a:rPr lang="en-US" dirty="0" smtClean="0"/>
              <a:t>Key Idea: Deflection Routing</a:t>
            </a:r>
          </a:p>
          <a:p>
            <a:r>
              <a:rPr lang="en-US" dirty="0" smtClean="0"/>
              <a:t>End-to-end Delivery Guarantees</a:t>
            </a:r>
          </a:p>
          <a:p>
            <a:r>
              <a:rPr lang="en-US" b="1" dirty="0" smtClean="0"/>
              <a:t>Our Solution: </a:t>
            </a:r>
            <a:r>
              <a:rPr lang="en-US" b="1" dirty="0" err="1" smtClean="0"/>
              <a:t>HiRD</a:t>
            </a:r>
            <a:endParaRPr lang="en-US" b="1" dirty="0" smtClean="0"/>
          </a:p>
          <a:p>
            <a:r>
              <a:rPr lang="en-US" dirty="0" smtClean="0"/>
              <a:t>Results</a:t>
            </a:r>
          </a:p>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26</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Overview of </a:t>
            </a:r>
            <a:r>
              <a:rPr lang="en-US" dirty="0" err="1" smtClean="0"/>
              <a:t>HiRD</a:t>
            </a:r>
            <a:endParaRPr lang="en-US" dirty="0"/>
          </a:p>
        </p:txBody>
      </p:sp>
      <p:sp>
        <p:nvSpPr>
          <p:cNvPr id="3" name="Content Placeholder 2"/>
          <p:cNvSpPr>
            <a:spLocks noGrp="1"/>
          </p:cNvSpPr>
          <p:nvPr>
            <p:ph idx="1"/>
          </p:nvPr>
        </p:nvSpPr>
        <p:spPr>
          <a:xfrm>
            <a:off x="381000" y="1066800"/>
            <a:ext cx="8763000" cy="5638800"/>
          </a:xfrm>
        </p:spPr>
        <p:txBody>
          <a:bodyPr/>
          <a:lstStyle/>
          <a:p>
            <a:r>
              <a:rPr lang="en-US" dirty="0" smtClean="0"/>
              <a:t>Deflection routing</a:t>
            </a:r>
          </a:p>
          <a:p>
            <a:pPr lvl="1"/>
            <a:r>
              <a:rPr lang="en-US" sz="2800" b="1" dirty="0" smtClean="0">
                <a:solidFill>
                  <a:schemeClr val="bg1"/>
                </a:solidFill>
              </a:rPr>
              <a:t>Simpler flow control</a:t>
            </a:r>
          </a:p>
          <a:p>
            <a:pPr lvl="1"/>
            <a:r>
              <a:rPr lang="en-US" sz="2800" b="1" dirty="0" smtClean="0">
                <a:solidFill>
                  <a:schemeClr val="bg1"/>
                </a:solidFill>
              </a:rPr>
              <a:t>Simpler</a:t>
            </a:r>
            <a:r>
              <a:rPr lang="en-US" sz="2800" dirty="0" smtClean="0">
                <a:solidFill>
                  <a:schemeClr val="bg1"/>
                </a:solidFill>
              </a:rPr>
              <a:t> crossbars and control logics</a:t>
            </a:r>
          </a:p>
          <a:p>
            <a:r>
              <a:rPr lang="en-US" dirty="0" smtClean="0"/>
              <a:t>No buffers in the local rings</a:t>
            </a:r>
          </a:p>
          <a:p>
            <a:pPr lvl="1"/>
            <a:r>
              <a:rPr lang="en-US" sz="2800" b="1" dirty="0" smtClean="0">
                <a:solidFill>
                  <a:schemeClr val="bg1"/>
                </a:solidFill>
              </a:rPr>
              <a:t>Simpler and faster</a:t>
            </a:r>
            <a:r>
              <a:rPr lang="en-US" sz="2800" dirty="0" smtClean="0">
                <a:solidFill>
                  <a:schemeClr val="bg1"/>
                </a:solidFill>
              </a:rPr>
              <a:t> local routers</a:t>
            </a:r>
          </a:p>
          <a:p>
            <a:r>
              <a:rPr lang="en-US" dirty="0" smtClean="0"/>
              <a:t>Simpler bridge routers</a:t>
            </a:r>
          </a:p>
          <a:p>
            <a:pPr lvl="1"/>
            <a:r>
              <a:rPr lang="en-US" sz="2800" b="1" dirty="0" smtClean="0">
                <a:solidFill>
                  <a:schemeClr val="bg1"/>
                </a:solidFill>
              </a:rPr>
              <a:t>Lower power, less area and simpler </a:t>
            </a:r>
            <a:r>
              <a:rPr lang="en-US" b="1" dirty="0" smtClean="0">
                <a:solidFill>
                  <a:schemeClr val="bg1"/>
                </a:solidFill>
              </a:rPr>
              <a:t>to design</a:t>
            </a:r>
          </a:p>
          <a:p>
            <a:r>
              <a:rPr lang="en-US" dirty="0" smtClean="0"/>
              <a:t>Provides end-to-end delivery guarantees</a:t>
            </a:r>
          </a:p>
          <a:p>
            <a:pPr lvl="1"/>
            <a:r>
              <a:rPr lang="en-US" sz="2800" dirty="0" smtClean="0"/>
              <a:t>Injection guarantee by throttling</a:t>
            </a:r>
          </a:p>
          <a:p>
            <a:pPr lvl="1"/>
            <a:r>
              <a:rPr lang="en-US" sz="2800" dirty="0" smtClean="0"/>
              <a:t>Transfer guarantee by reservation</a:t>
            </a:r>
          </a:p>
        </p:txBody>
      </p:sp>
      <p:sp>
        <p:nvSpPr>
          <p:cNvPr id="4" name="Slide Number Placeholder 3"/>
          <p:cNvSpPr>
            <a:spLocks noGrp="1"/>
          </p:cNvSpPr>
          <p:nvPr>
            <p:ph type="sldNum" sz="quarter" idx="12"/>
          </p:nvPr>
        </p:nvSpPr>
        <p:spPr/>
        <p:txBody>
          <a:bodyPr/>
          <a:lstStyle/>
          <a:p>
            <a:fld id="{D4D2B188-1D62-4FCA-8363-938AD4629BBB}" type="slidenum">
              <a:rPr lang="en-US" smtClean="0"/>
              <a:pPr/>
              <a:t>27</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It All Together</a:t>
            </a:r>
            <a:endParaRPr lang="en-US" dirty="0"/>
          </a:p>
        </p:txBody>
      </p:sp>
      <p:sp>
        <p:nvSpPr>
          <p:cNvPr id="3" name="Content Placeholder 2"/>
          <p:cNvSpPr>
            <a:spLocks noGrp="1"/>
          </p:cNvSpPr>
          <p:nvPr>
            <p:ph idx="1"/>
          </p:nvPr>
        </p:nvSpPr>
        <p:spPr>
          <a:xfrm>
            <a:off x="381000" y="1066800"/>
            <a:ext cx="8763000" cy="5638800"/>
          </a:xfrm>
        </p:spPr>
        <p:txBody>
          <a:bodyPr/>
          <a:lstStyle/>
          <a:p>
            <a:r>
              <a:rPr lang="en-US" dirty="0" smtClean="0"/>
              <a:t>Deflection routing</a:t>
            </a:r>
          </a:p>
          <a:p>
            <a:pPr lvl="1"/>
            <a:r>
              <a:rPr lang="en-US" sz="2800" b="1" dirty="0" smtClean="0">
                <a:solidFill>
                  <a:srgbClr val="0066FF"/>
                </a:solidFill>
              </a:rPr>
              <a:t>Simpler flow control</a:t>
            </a:r>
          </a:p>
          <a:p>
            <a:pPr lvl="1"/>
            <a:r>
              <a:rPr lang="en-US" sz="2800" b="1" dirty="0" smtClean="0">
                <a:solidFill>
                  <a:srgbClr val="0066FF"/>
                </a:solidFill>
              </a:rPr>
              <a:t>Simpler</a:t>
            </a:r>
            <a:r>
              <a:rPr lang="en-US" sz="2800" dirty="0" smtClean="0"/>
              <a:t> crossbars and control logic</a:t>
            </a:r>
          </a:p>
          <a:p>
            <a:r>
              <a:rPr lang="en-US" dirty="0" smtClean="0"/>
              <a:t>No buffers in the local rings</a:t>
            </a:r>
          </a:p>
          <a:p>
            <a:pPr lvl="1"/>
            <a:r>
              <a:rPr lang="en-US" sz="2800" b="1" dirty="0" smtClean="0">
                <a:solidFill>
                  <a:srgbClr val="0066FF"/>
                </a:solidFill>
              </a:rPr>
              <a:t>Simpler and faster</a:t>
            </a:r>
            <a:r>
              <a:rPr lang="en-US" sz="2800" dirty="0" smtClean="0"/>
              <a:t> local routers</a:t>
            </a:r>
          </a:p>
          <a:p>
            <a:r>
              <a:rPr lang="en-US" dirty="0" smtClean="0"/>
              <a:t>Simpler bridge routers</a:t>
            </a:r>
          </a:p>
          <a:p>
            <a:pPr lvl="1"/>
            <a:r>
              <a:rPr lang="en-US" sz="2800" b="1" dirty="0" smtClean="0">
                <a:solidFill>
                  <a:srgbClr val="0066FF"/>
                </a:solidFill>
              </a:rPr>
              <a:t>Lower power, less area and simpler to design</a:t>
            </a:r>
          </a:p>
          <a:p>
            <a:r>
              <a:rPr lang="en-US" dirty="0" smtClean="0"/>
              <a:t>Provides end-to-end delivery guarantees</a:t>
            </a:r>
          </a:p>
          <a:p>
            <a:pPr lvl="1"/>
            <a:r>
              <a:rPr lang="en-US" sz="2800" dirty="0" smtClean="0"/>
              <a:t>Injection guarantee by throttling</a:t>
            </a:r>
          </a:p>
          <a:p>
            <a:pPr lvl="1"/>
            <a:r>
              <a:rPr lang="en-US" sz="2800" dirty="0" smtClean="0"/>
              <a:t>Transfer guarantee by reservation</a:t>
            </a:r>
          </a:p>
        </p:txBody>
      </p:sp>
      <p:sp>
        <p:nvSpPr>
          <p:cNvPr id="4" name="Slide Number Placeholder 3"/>
          <p:cNvSpPr>
            <a:spLocks noGrp="1"/>
          </p:cNvSpPr>
          <p:nvPr>
            <p:ph type="sldNum" sz="quarter" idx="12"/>
          </p:nvPr>
        </p:nvSpPr>
        <p:spPr/>
        <p:txBody>
          <a:bodyPr/>
          <a:lstStyle/>
          <a:p>
            <a:fld id="{D4D2B188-1D62-4FCA-8363-938AD4629BBB}" type="slidenum">
              <a:rPr lang="en-US" smtClean="0"/>
              <a:pPr/>
              <a:t>28</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and Motivation</a:t>
            </a:r>
          </a:p>
          <a:p>
            <a:r>
              <a:rPr lang="en-US" dirty="0" smtClean="0"/>
              <a:t>Key Idea: Deflection Routing</a:t>
            </a:r>
          </a:p>
          <a:p>
            <a:r>
              <a:rPr lang="en-US" dirty="0" smtClean="0"/>
              <a:t>End-to-end Delivery Guarantees</a:t>
            </a:r>
          </a:p>
          <a:p>
            <a:r>
              <a:rPr lang="en-US" dirty="0" smtClean="0"/>
              <a:t>Our Solution: </a:t>
            </a:r>
            <a:r>
              <a:rPr lang="en-US" dirty="0" err="1" smtClean="0"/>
              <a:t>HiRD</a:t>
            </a:r>
            <a:endParaRPr lang="en-US" dirty="0" smtClean="0"/>
          </a:p>
          <a:p>
            <a:r>
              <a:rPr lang="en-US" b="1" dirty="0" smtClean="0"/>
              <a:t>Results</a:t>
            </a:r>
          </a:p>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29</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b="1" dirty="0" smtClean="0"/>
              <a:t>Background and Motivation</a:t>
            </a:r>
          </a:p>
          <a:p>
            <a:r>
              <a:rPr lang="en-US" dirty="0" smtClean="0"/>
              <a:t>Key Idea: Deflection Routing</a:t>
            </a:r>
          </a:p>
          <a:p>
            <a:r>
              <a:rPr lang="en-US" dirty="0" smtClean="0"/>
              <a:t>End-to-end Delivery Guarantees</a:t>
            </a:r>
          </a:p>
          <a:p>
            <a:r>
              <a:rPr lang="en-US" dirty="0" smtClean="0"/>
              <a:t>Our Solution: </a:t>
            </a:r>
            <a:r>
              <a:rPr lang="en-US" dirty="0" err="1" smtClean="0"/>
              <a:t>HiRD</a:t>
            </a:r>
            <a:endParaRPr lang="en-US" dirty="0" smtClean="0"/>
          </a:p>
          <a:p>
            <a:r>
              <a:rPr lang="en-US" dirty="0" smtClean="0"/>
              <a:t>Results</a:t>
            </a:r>
          </a:p>
          <a:p>
            <a:r>
              <a:rPr lang="en-US" dirty="0" smtClean="0"/>
              <a:t>Conclusion</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Cores</a:t>
            </a:r>
          </a:p>
          <a:p>
            <a:pPr lvl="1"/>
            <a:r>
              <a:rPr lang="en-US" sz="2800" dirty="0" smtClean="0"/>
              <a:t>16 and 64 </a:t>
            </a:r>
            <a:r>
              <a:rPr lang="en-US" sz="2800" dirty="0" err="1" smtClean="0"/>
              <a:t>OoO</a:t>
            </a:r>
            <a:r>
              <a:rPr lang="en-US" sz="2800" dirty="0" smtClean="0"/>
              <a:t> CPU cores</a:t>
            </a:r>
          </a:p>
          <a:p>
            <a:pPr lvl="1"/>
            <a:r>
              <a:rPr lang="en-US" sz="2800" dirty="0" smtClean="0"/>
              <a:t>64 KB 4-way private L1</a:t>
            </a:r>
          </a:p>
          <a:p>
            <a:pPr lvl="1"/>
            <a:r>
              <a:rPr lang="en-US" sz="2800" dirty="0" smtClean="0"/>
              <a:t>Distributed L2</a:t>
            </a:r>
          </a:p>
          <a:p>
            <a:r>
              <a:rPr lang="en-US" dirty="0" smtClean="0"/>
              <a:t>Network</a:t>
            </a:r>
          </a:p>
          <a:p>
            <a:pPr lvl="1"/>
            <a:r>
              <a:rPr lang="en-US" sz="2800" dirty="0" smtClean="0"/>
              <a:t>1 flit local-to-global buffer</a:t>
            </a:r>
          </a:p>
          <a:p>
            <a:pPr lvl="1"/>
            <a:r>
              <a:rPr lang="en-US" sz="2800" dirty="0" smtClean="0"/>
              <a:t>4 flits global-to-local buffers</a:t>
            </a:r>
          </a:p>
          <a:p>
            <a:pPr lvl="1"/>
            <a:r>
              <a:rPr lang="en-US" sz="2800" dirty="0" smtClean="0"/>
              <a:t>2-cycle per hop latency for local routers</a:t>
            </a:r>
          </a:p>
          <a:p>
            <a:pPr lvl="1"/>
            <a:r>
              <a:rPr lang="en-US" sz="2800" dirty="0" smtClean="0"/>
              <a:t>3-cycle per hop latency for global routers</a:t>
            </a:r>
          </a:p>
          <a:p>
            <a:r>
              <a:rPr lang="en-US" dirty="0" smtClean="0"/>
              <a:t>60 workloads consisting of SPEC2006 apps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30</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9601200" cy="761999"/>
          </a:xfrm>
        </p:spPr>
        <p:txBody>
          <a:bodyPr/>
          <a:lstStyle/>
          <a:p>
            <a:r>
              <a:rPr lang="en-US" sz="4300" dirty="0" smtClean="0"/>
              <a:t>Comparison to Previous Designs</a:t>
            </a:r>
            <a:endParaRPr lang="en-US" sz="4300" dirty="0"/>
          </a:p>
        </p:txBody>
      </p:sp>
      <p:sp>
        <p:nvSpPr>
          <p:cNvPr id="3" name="Content Placeholder 2"/>
          <p:cNvSpPr>
            <a:spLocks noGrp="1"/>
          </p:cNvSpPr>
          <p:nvPr>
            <p:ph idx="1"/>
          </p:nvPr>
        </p:nvSpPr>
        <p:spPr/>
        <p:txBody>
          <a:bodyPr/>
          <a:lstStyle/>
          <a:p>
            <a:r>
              <a:rPr lang="en-US" dirty="0" smtClean="0"/>
              <a:t>Single ring design</a:t>
            </a:r>
          </a:p>
          <a:p>
            <a:pPr lvl="1"/>
            <a:r>
              <a:rPr lang="en-US" sz="2800" dirty="0" smtClean="0"/>
              <a:t>Kim and Kim, NoCArc’09</a:t>
            </a:r>
          </a:p>
          <a:p>
            <a:pPr lvl="1"/>
            <a:r>
              <a:rPr lang="en-US" sz="2800" dirty="0" smtClean="0"/>
              <a:t>64-bit links</a:t>
            </a:r>
          </a:p>
          <a:p>
            <a:pPr lvl="1"/>
            <a:r>
              <a:rPr lang="en-US" sz="2800" dirty="0" smtClean="0"/>
              <a:t>128-bit links</a:t>
            </a:r>
          </a:p>
          <a:p>
            <a:pPr lvl="1"/>
            <a:r>
              <a:rPr lang="en-US" sz="2800" dirty="0" smtClean="0"/>
              <a:t>256-bit links</a:t>
            </a:r>
          </a:p>
          <a:p>
            <a:r>
              <a:rPr lang="en-US" dirty="0" smtClean="0"/>
              <a:t>Buffered hierarchical ring design</a:t>
            </a:r>
          </a:p>
          <a:p>
            <a:pPr lvl="1"/>
            <a:r>
              <a:rPr lang="en-US" sz="2800" dirty="0" err="1" smtClean="0"/>
              <a:t>Ravindran</a:t>
            </a:r>
            <a:r>
              <a:rPr lang="en-US" sz="2800" dirty="0" smtClean="0"/>
              <a:t> and </a:t>
            </a:r>
            <a:r>
              <a:rPr lang="en-US" sz="2800" dirty="0" err="1" smtClean="0"/>
              <a:t>Stumm</a:t>
            </a:r>
            <a:r>
              <a:rPr lang="en-US" sz="2800" dirty="0" smtClean="0"/>
              <a:t>, HPCA’97</a:t>
            </a:r>
          </a:p>
          <a:p>
            <a:pPr lvl="1"/>
            <a:r>
              <a:rPr lang="en-US" sz="2800" dirty="0" smtClean="0"/>
              <a:t>Identical topology</a:t>
            </a:r>
          </a:p>
          <a:p>
            <a:pPr lvl="1"/>
            <a:r>
              <a:rPr lang="en-US" sz="2800" dirty="0" smtClean="0"/>
              <a:t>Identical bisection bandwidth</a:t>
            </a:r>
          </a:p>
          <a:p>
            <a:pPr lvl="1"/>
            <a:r>
              <a:rPr lang="en-US" sz="2800" dirty="0" smtClean="0"/>
              <a:t>4-flit buffers in both local and global routers</a:t>
            </a:r>
            <a:endParaRPr lang="en-US" sz="2800"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31</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System Performance</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32</a:t>
            </a:fld>
            <a:endParaRPr lang="en-US"/>
          </a:p>
        </p:txBody>
      </p:sp>
      <p:graphicFrame>
        <p:nvGraphicFramePr>
          <p:cNvPr id="6" name="Chart 5"/>
          <p:cNvGraphicFramePr/>
          <p:nvPr/>
        </p:nvGraphicFramePr>
        <p:xfrm>
          <a:off x="228600" y="1066800"/>
          <a:ext cx="86868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705406" y="1230868"/>
            <a:ext cx="641522" cy="369332"/>
          </a:xfrm>
          <a:prstGeom prst="rect">
            <a:avLst/>
          </a:prstGeom>
          <a:noFill/>
        </p:spPr>
        <p:txBody>
          <a:bodyPr wrap="none" rtlCol="0">
            <a:spAutoFit/>
          </a:bodyPr>
          <a:lstStyle/>
          <a:p>
            <a:r>
              <a:rPr lang="en-US" dirty="0" smtClean="0"/>
              <a:t>2.9%</a:t>
            </a:r>
            <a:endParaRPr lang="en-US" dirty="0"/>
          </a:p>
        </p:txBody>
      </p:sp>
      <p:sp>
        <p:nvSpPr>
          <p:cNvPr id="8" name="TextBox 7"/>
          <p:cNvSpPr txBox="1"/>
          <p:nvPr/>
        </p:nvSpPr>
        <p:spPr>
          <a:xfrm>
            <a:off x="3429000" y="1219200"/>
            <a:ext cx="641522" cy="369332"/>
          </a:xfrm>
          <a:prstGeom prst="rect">
            <a:avLst/>
          </a:prstGeom>
          <a:noFill/>
        </p:spPr>
        <p:txBody>
          <a:bodyPr wrap="none" rtlCol="0">
            <a:spAutoFit/>
          </a:bodyPr>
          <a:lstStyle/>
          <a:p>
            <a:r>
              <a:rPr lang="en-US" dirty="0" smtClean="0"/>
              <a:t>1.9%</a:t>
            </a:r>
            <a:endParaRPr lang="en-US" dirty="0"/>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1" name="TextBox 10"/>
          <p:cNvSpPr txBox="1"/>
          <p:nvPr/>
        </p:nvSpPr>
        <p:spPr>
          <a:xfrm>
            <a:off x="228600" y="4572000"/>
            <a:ext cx="8610600" cy="1815882"/>
          </a:xfrm>
          <a:prstGeom prst="rect">
            <a:avLst/>
          </a:prstGeom>
          <a:solidFill>
            <a:schemeClr val="accent1"/>
          </a:solidFill>
          <a:ln w="38100">
            <a:solidFill>
              <a:schemeClr val="tx1"/>
            </a:solidFill>
          </a:ln>
        </p:spPr>
        <p:txBody>
          <a:bodyPr wrap="square" rtlCol="0">
            <a:spAutoFit/>
          </a:bodyPr>
          <a:lstStyle/>
          <a:p>
            <a:pPr marL="514350" indent="-514350">
              <a:buFontTx/>
              <a:buAutoNum type="arabicParenR"/>
            </a:pPr>
            <a:r>
              <a:rPr lang="en-US" sz="2800" b="1" dirty="0" smtClean="0">
                <a:latin typeface="+mj-lt"/>
              </a:rPr>
              <a:t>Hierarchical designs provide better performance than a single ring on a larger network</a:t>
            </a:r>
          </a:p>
          <a:p>
            <a:pPr marL="514350" indent="-514350">
              <a:buAutoNum type="arabicParenR"/>
            </a:pPr>
            <a:r>
              <a:rPr lang="en-US" sz="2800" b="1" dirty="0" err="1" smtClean="0">
                <a:latin typeface="+mj-lt"/>
              </a:rPr>
              <a:t>HiRD</a:t>
            </a:r>
            <a:r>
              <a:rPr lang="en-US" sz="2800" b="1" dirty="0" smtClean="0">
                <a:latin typeface="+mj-lt"/>
              </a:rPr>
              <a:t> performs better compared to buffered hierarchical rings due to lower latency in local routers and throttling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p:bldP spid="8" grpId="0"/>
      <p:bldP spid="1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Network Power</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33</a:t>
            </a:fld>
            <a:endParaRPr lang="en-US"/>
          </a:p>
        </p:txBody>
      </p:sp>
      <p:graphicFrame>
        <p:nvGraphicFramePr>
          <p:cNvPr id="5" name="Chart 4"/>
          <p:cNvGraphicFramePr/>
          <p:nvPr/>
        </p:nvGraphicFramePr>
        <p:xfrm>
          <a:off x="152400" y="1143000"/>
          <a:ext cx="8763000" cy="35814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5664586" y="1688068"/>
            <a:ext cx="583814" cy="369332"/>
          </a:xfrm>
          <a:prstGeom prst="rect">
            <a:avLst/>
          </a:prstGeom>
          <a:noFill/>
        </p:spPr>
        <p:txBody>
          <a:bodyPr wrap="none" rtlCol="0">
            <a:spAutoFit/>
          </a:bodyPr>
          <a:lstStyle/>
          <a:p>
            <a:r>
              <a:rPr lang="en-US" dirty="0" smtClean="0"/>
              <a:t>15%</a:t>
            </a:r>
            <a:endParaRPr lang="en-US" dirty="0"/>
          </a:p>
        </p:txBody>
      </p:sp>
      <p:sp>
        <p:nvSpPr>
          <p:cNvPr id="8" name="TextBox 7"/>
          <p:cNvSpPr txBox="1"/>
          <p:nvPr/>
        </p:nvSpPr>
        <p:spPr>
          <a:xfrm>
            <a:off x="3432459" y="1688068"/>
            <a:ext cx="758541" cy="369332"/>
          </a:xfrm>
          <a:prstGeom prst="rect">
            <a:avLst/>
          </a:prstGeom>
          <a:noFill/>
        </p:spPr>
        <p:txBody>
          <a:bodyPr wrap="none" rtlCol="0">
            <a:spAutoFit/>
          </a:bodyPr>
          <a:lstStyle/>
          <a:p>
            <a:r>
              <a:rPr lang="en-US" dirty="0" smtClean="0"/>
              <a:t>46.6%</a:t>
            </a:r>
            <a:endParaRPr lang="en-US" dirty="0"/>
          </a:p>
        </p:txBody>
      </p:sp>
      <p:cxnSp>
        <p:nvCxnSpPr>
          <p:cNvPr id="10" name="Straight Arrow Connector 9"/>
          <p:cNvCxnSpPr/>
          <p:nvPr/>
        </p:nvCxnSpPr>
        <p:spPr>
          <a:xfrm flipH="1">
            <a:off x="3657600" y="2057400"/>
            <a:ext cx="3459" cy="685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93186" y="2057400"/>
            <a:ext cx="0"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5" name="TextBox 14"/>
          <p:cNvSpPr txBox="1"/>
          <p:nvPr/>
        </p:nvSpPr>
        <p:spPr>
          <a:xfrm>
            <a:off x="228600" y="4584918"/>
            <a:ext cx="8552149" cy="1815882"/>
          </a:xfrm>
          <a:prstGeom prst="rect">
            <a:avLst/>
          </a:prstGeom>
          <a:solidFill>
            <a:schemeClr val="accent1"/>
          </a:solidFill>
          <a:ln w="38100">
            <a:solidFill>
              <a:schemeClr val="tx1"/>
            </a:solidFill>
          </a:ln>
        </p:spPr>
        <p:txBody>
          <a:bodyPr wrap="square" rtlCol="0">
            <a:spAutoFit/>
          </a:bodyPr>
          <a:lstStyle/>
          <a:p>
            <a:pPr marL="514350" indent="-514350">
              <a:buAutoNum type="arabicParenR"/>
            </a:pPr>
            <a:r>
              <a:rPr lang="en-US" sz="2800" b="1" dirty="0" smtClean="0">
                <a:latin typeface="+mj-lt"/>
                <a:sym typeface="Wingdings" pitchFamily="2" charset="2"/>
              </a:rPr>
              <a:t>Hierarchical designs consume much less power than the highest-performance single ring</a:t>
            </a:r>
          </a:p>
          <a:p>
            <a:pPr marL="514350" indent="-514350"/>
            <a:r>
              <a:rPr lang="en-US" sz="2800" b="1" dirty="0" smtClean="0">
                <a:latin typeface="+mj-lt"/>
                <a:sym typeface="Wingdings" pitchFamily="2" charset="2"/>
              </a:rPr>
              <a:t>2)   Routers and flow control in </a:t>
            </a:r>
            <a:r>
              <a:rPr lang="en-US" sz="2800" b="1" dirty="0" err="1" smtClean="0">
                <a:latin typeface="+mj-lt"/>
                <a:sym typeface="Wingdings" pitchFamily="2" charset="2"/>
              </a:rPr>
              <a:t>HiRD</a:t>
            </a:r>
            <a:r>
              <a:rPr lang="en-US" sz="2800" b="1" dirty="0" smtClean="0">
                <a:latin typeface="+mj-lt"/>
                <a:sym typeface="Wingdings" pitchFamily="2" charset="2"/>
              </a:rPr>
              <a:t> are simpler than</a:t>
            </a:r>
          </a:p>
          <a:p>
            <a:pPr marL="514350" indent="-514350"/>
            <a:r>
              <a:rPr lang="en-US" sz="2800" b="1" dirty="0" smtClean="0">
                <a:latin typeface="+mj-lt"/>
                <a:sym typeface="Wingdings" pitchFamily="2" charset="2"/>
              </a:rPr>
              <a:t>	routers in buffered hierarchical rings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8" grpId="0"/>
      <p:bldP spid="1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 Area and Critical Path</a:t>
            </a:r>
            <a:endParaRPr lang="en-US" dirty="0"/>
          </a:p>
        </p:txBody>
      </p:sp>
      <p:sp>
        <p:nvSpPr>
          <p:cNvPr id="3" name="Content Placeholder 2"/>
          <p:cNvSpPr>
            <a:spLocks noGrp="1"/>
          </p:cNvSpPr>
          <p:nvPr>
            <p:ph idx="1"/>
          </p:nvPr>
        </p:nvSpPr>
        <p:spPr/>
        <p:txBody>
          <a:bodyPr/>
          <a:lstStyle/>
          <a:p>
            <a:r>
              <a:rPr lang="en-US" dirty="0" smtClean="0"/>
              <a:t>16-node network with 8 bridge routers</a:t>
            </a:r>
          </a:p>
          <a:p>
            <a:r>
              <a:rPr lang="en-US" dirty="0" err="1" smtClean="0"/>
              <a:t>Verilog</a:t>
            </a:r>
            <a:r>
              <a:rPr lang="en-US" dirty="0" smtClean="0"/>
              <a:t> RTL design using 45nm Technology </a:t>
            </a:r>
          </a:p>
          <a:p>
            <a:endParaRPr lang="en-US" dirty="0" smtClean="0"/>
          </a:p>
          <a:p>
            <a:r>
              <a:rPr lang="en-US" dirty="0" err="1" smtClean="0"/>
              <a:t>HiRD</a:t>
            </a:r>
            <a:r>
              <a:rPr lang="en-US" dirty="0" smtClean="0"/>
              <a:t> </a:t>
            </a:r>
            <a:r>
              <a:rPr lang="en-US" b="1" dirty="0" smtClean="0">
                <a:solidFill>
                  <a:srgbClr val="0066FF"/>
                </a:solidFill>
              </a:rPr>
              <a:t>reduces </a:t>
            </a:r>
            <a:r>
              <a:rPr lang="en-US" b="1" dirty="0" err="1" smtClean="0">
                <a:solidFill>
                  <a:srgbClr val="0066FF"/>
                </a:solidFill>
              </a:rPr>
              <a:t>NoC</a:t>
            </a:r>
            <a:r>
              <a:rPr lang="en-US" b="1" dirty="0" smtClean="0">
                <a:solidFill>
                  <a:srgbClr val="0066FF"/>
                </a:solidFill>
              </a:rPr>
              <a:t> area by 50.3% </a:t>
            </a:r>
            <a:r>
              <a:rPr lang="en-US" dirty="0" smtClean="0"/>
              <a:t>compared to a buffered hierarchical ring design</a:t>
            </a:r>
          </a:p>
          <a:p>
            <a:r>
              <a:rPr lang="en-US" dirty="0" err="1" smtClean="0"/>
              <a:t>HiRD</a:t>
            </a:r>
            <a:r>
              <a:rPr lang="en-US" dirty="0" smtClean="0"/>
              <a:t> </a:t>
            </a:r>
            <a:r>
              <a:rPr lang="en-US" b="1" dirty="0" smtClean="0">
                <a:solidFill>
                  <a:srgbClr val="0066FF"/>
                </a:solidFill>
              </a:rPr>
              <a:t>reduces local router critical path by 29.9% </a:t>
            </a:r>
            <a:r>
              <a:rPr lang="en-US" dirty="0" smtClean="0"/>
              <a:t>compared to a buffered hierarchical ring design</a:t>
            </a:r>
          </a:p>
        </p:txBody>
      </p:sp>
      <p:sp>
        <p:nvSpPr>
          <p:cNvPr id="4" name="Slide Number Placeholder 3"/>
          <p:cNvSpPr>
            <a:spLocks noGrp="1"/>
          </p:cNvSpPr>
          <p:nvPr>
            <p:ph type="sldNum" sz="quarter" idx="12"/>
          </p:nvPr>
        </p:nvSpPr>
        <p:spPr/>
        <p:txBody>
          <a:bodyPr/>
          <a:lstStyle/>
          <a:p>
            <a:fld id="{D4D2B188-1D62-4FCA-8363-938AD4629BBB}" type="slidenum">
              <a:rPr lang="en-US" smtClean="0"/>
              <a:pPr/>
              <a:t>34</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Results</a:t>
            </a:r>
            <a:endParaRPr lang="en-US" dirty="0"/>
          </a:p>
        </p:txBody>
      </p:sp>
      <p:sp>
        <p:nvSpPr>
          <p:cNvPr id="3" name="Content Placeholder 2"/>
          <p:cNvSpPr>
            <a:spLocks noGrp="1"/>
          </p:cNvSpPr>
          <p:nvPr>
            <p:ph idx="1"/>
          </p:nvPr>
        </p:nvSpPr>
        <p:spPr/>
        <p:txBody>
          <a:bodyPr/>
          <a:lstStyle/>
          <a:p>
            <a:r>
              <a:rPr lang="en-US" dirty="0" smtClean="0"/>
              <a:t>Detailed power breakdown</a:t>
            </a:r>
          </a:p>
          <a:p>
            <a:r>
              <a:rPr lang="en-US" dirty="0" smtClean="0"/>
              <a:t>Synthetic evaluations</a:t>
            </a:r>
          </a:p>
          <a:p>
            <a:r>
              <a:rPr lang="en-US" dirty="0" smtClean="0"/>
              <a:t>Energy efficiency results</a:t>
            </a:r>
          </a:p>
          <a:p>
            <a:r>
              <a:rPr lang="en-US" dirty="0" smtClean="0"/>
              <a:t>Worst case analysis</a:t>
            </a:r>
          </a:p>
          <a:p>
            <a:r>
              <a:rPr lang="en-US" dirty="0" err="1" smtClean="0"/>
              <a:t>Techical</a:t>
            </a:r>
            <a:r>
              <a:rPr lang="en-US" dirty="0" smtClean="0"/>
              <a:t> Report:</a:t>
            </a:r>
          </a:p>
          <a:p>
            <a:pPr lvl="1"/>
            <a:r>
              <a:rPr lang="en-US" sz="3000" dirty="0" smtClean="0"/>
              <a:t>Multithreaded evaluation</a:t>
            </a:r>
          </a:p>
          <a:p>
            <a:pPr lvl="1"/>
            <a:r>
              <a:rPr lang="en-US" sz="3000" dirty="0" smtClean="0"/>
              <a:t>Average, 90</a:t>
            </a:r>
            <a:r>
              <a:rPr lang="en-US" sz="3000" baseline="30000" dirty="0" smtClean="0"/>
              <a:t>th</a:t>
            </a:r>
            <a:r>
              <a:rPr lang="en-US" sz="3000" dirty="0" smtClean="0"/>
              <a:t> percentile and max latency</a:t>
            </a:r>
          </a:p>
          <a:p>
            <a:pPr lvl="1"/>
            <a:r>
              <a:rPr lang="en-US" sz="3000" dirty="0" smtClean="0"/>
              <a:t>Comparison against other topologies</a:t>
            </a:r>
          </a:p>
          <a:p>
            <a:pPr lvl="1"/>
            <a:r>
              <a:rPr lang="en-US" sz="3000" dirty="0" smtClean="0"/>
              <a:t>Sensitivity analysis on different link bandwidths and number of buffers</a:t>
            </a:r>
          </a:p>
        </p:txBody>
      </p:sp>
      <p:sp>
        <p:nvSpPr>
          <p:cNvPr id="4" name="Slide Number Placeholder 3"/>
          <p:cNvSpPr>
            <a:spLocks noGrp="1"/>
          </p:cNvSpPr>
          <p:nvPr>
            <p:ph type="sldNum" sz="quarter" idx="12"/>
          </p:nvPr>
        </p:nvSpPr>
        <p:spPr/>
        <p:txBody>
          <a:bodyPr/>
          <a:lstStyle/>
          <a:p>
            <a:fld id="{D4D2B188-1D62-4FCA-8363-938AD4629BBB}" type="slidenum">
              <a:rPr lang="en-US" smtClean="0"/>
              <a:pPr/>
              <a:t>35</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Background and Motivation</a:t>
            </a:r>
          </a:p>
          <a:p>
            <a:r>
              <a:rPr lang="en-US" dirty="0" smtClean="0"/>
              <a:t>Key Idea: Deflection Routing</a:t>
            </a:r>
          </a:p>
          <a:p>
            <a:r>
              <a:rPr lang="en-US" dirty="0" smtClean="0"/>
              <a:t>End-to-end Delivery Guarantees</a:t>
            </a:r>
          </a:p>
          <a:p>
            <a:r>
              <a:rPr lang="en-US" dirty="0" smtClean="0"/>
              <a:t>Our Solution: </a:t>
            </a:r>
            <a:r>
              <a:rPr lang="en-US" dirty="0" err="1" smtClean="0"/>
              <a:t>HiRD</a:t>
            </a:r>
            <a:endParaRPr lang="en-US" dirty="0" smtClean="0"/>
          </a:p>
          <a:p>
            <a:r>
              <a:rPr lang="en-US" dirty="0" smtClean="0"/>
              <a:t>Results</a:t>
            </a:r>
          </a:p>
          <a:p>
            <a:r>
              <a:rPr lang="en-US" b="1" dirty="0" smtClean="0"/>
              <a:t>Conclusion</a:t>
            </a:r>
            <a:endParaRPr lang="en-US" b="1"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36</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381000" y="1066800"/>
            <a:ext cx="8305800" cy="5638800"/>
          </a:xfrm>
        </p:spPr>
        <p:txBody>
          <a:bodyPr/>
          <a:lstStyle/>
          <a:p>
            <a:r>
              <a:rPr lang="en-US" sz="3000" b="1" dirty="0" smtClean="0">
                <a:solidFill>
                  <a:srgbClr val="FF0000"/>
                </a:solidFill>
              </a:rPr>
              <a:t>Rings do not scale </a:t>
            </a:r>
            <a:r>
              <a:rPr lang="en-US" sz="3000" dirty="0" smtClean="0"/>
              <a:t>well as core count increases</a:t>
            </a:r>
          </a:p>
          <a:p>
            <a:r>
              <a:rPr lang="en-US" sz="3000" dirty="0" smtClean="0"/>
              <a:t>Traditional hierarchical ring designs </a:t>
            </a:r>
            <a:r>
              <a:rPr lang="en-US" sz="3000" b="1" dirty="0" smtClean="0">
                <a:solidFill>
                  <a:srgbClr val="FF0000"/>
                </a:solidFill>
              </a:rPr>
              <a:t>are complex and energy inefficient</a:t>
            </a:r>
          </a:p>
          <a:p>
            <a:pPr lvl="1"/>
            <a:r>
              <a:rPr lang="en-US" sz="2600" dirty="0" smtClean="0"/>
              <a:t>Complicated buffering and flow control</a:t>
            </a:r>
          </a:p>
          <a:p>
            <a:r>
              <a:rPr lang="en-US" sz="3000" b="1" dirty="0" smtClean="0"/>
              <a:t>Solution:</a:t>
            </a:r>
            <a:r>
              <a:rPr lang="en-US" sz="3000" dirty="0" smtClean="0"/>
              <a:t> Hierarchical Rings with Deflection (</a:t>
            </a:r>
            <a:r>
              <a:rPr lang="en-US" sz="3000" dirty="0" err="1" smtClean="0"/>
              <a:t>HiRD</a:t>
            </a:r>
            <a:r>
              <a:rPr lang="en-US" sz="3000" dirty="0" smtClean="0"/>
              <a:t>)</a:t>
            </a:r>
          </a:p>
          <a:p>
            <a:pPr lvl="1"/>
            <a:r>
              <a:rPr lang="en-US" sz="2600" dirty="0" smtClean="0"/>
              <a:t>Guarantees </a:t>
            </a:r>
            <a:r>
              <a:rPr lang="en-US" sz="2600" b="1" dirty="0" err="1" smtClean="0">
                <a:solidFill>
                  <a:srgbClr val="0066FF"/>
                </a:solidFill>
              </a:rPr>
              <a:t>livelock</a:t>
            </a:r>
            <a:r>
              <a:rPr lang="en-US" sz="2600" b="1" dirty="0" smtClean="0">
                <a:solidFill>
                  <a:srgbClr val="0066FF"/>
                </a:solidFill>
              </a:rPr>
              <a:t> freedom and delivery</a:t>
            </a:r>
          </a:p>
          <a:p>
            <a:pPr lvl="1"/>
            <a:r>
              <a:rPr lang="en-US" sz="2600" b="1" dirty="0" smtClean="0">
                <a:solidFill>
                  <a:srgbClr val="0066FF"/>
                </a:solidFill>
              </a:rPr>
              <a:t>Eliminates all buffers </a:t>
            </a:r>
            <a:r>
              <a:rPr lang="en-US" sz="2600" dirty="0" smtClean="0"/>
              <a:t>at local routers and most buffers at bridge routers</a:t>
            </a:r>
          </a:p>
          <a:p>
            <a:r>
              <a:rPr lang="en-US" sz="3000" dirty="0" err="1" smtClean="0"/>
              <a:t>HiRD</a:t>
            </a:r>
            <a:r>
              <a:rPr lang="en-US" sz="3000" dirty="0" smtClean="0"/>
              <a:t> provides higher</a:t>
            </a:r>
            <a:r>
              <a:rPr lang="en-US" sz="3000" b="1" dirty="0" smtClean="0">
                <a:solidFill>
                  <a:srgbClr val="0066FF"/>
                </a:solidFill>
              </a:rPr>
              <a:t> performance and </a:t>
            </a:r>
          </a:p>
          <a:p>
            <a:pPr>
              <a:buNone/>
            </a:pPr>
            <a:r>
              <a:rPr lang="en-US" sz="3000" b="1" dirty="0" smtClean="0">
                <a:solidFill>
                  <a:srgbClr val="0066FF"/>
                </a:solidFill>
              </a:rPr>
              <a:t>	energy-efficiency than hierarchical rings</a:t>
            </a:r>
          </a:p>
          <a:p>
            <a:r>
              <a:rPr lang="en-US" sz="3000" dirty="0" err="1" smtClean="0"/>
              <a:t>HiRD</a:t>
            </a:r>
            <a:r>
              <a:rPr lang="en-US" sz="3000" dirty="0" smtClean="0"/>
              <a:t> is </a:t>
            </a:r>
            <a:r>
              <a:rPr lang="en-US" sz="3000" b="1" dirty="0" smtClean="0">
                <a:solidFill>
                  <a:srgbClr val="0066FF"/>
                </a:solidFill>
              </a:rPr>
              <a:t>simpler than hierarchical rings</a:t>
            </a:r>
          </a:p>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37</a:t>
            </a:fld>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9677400" cy="2057400"/>
          </a:xfrm>
          <a:noFill/>
        </p:spPr>
        <p:txBody>
          <a:bodyPr anchor="ctr">
            <a:noAutofit/>
          </a:bodyPr>
          <a:lstStyle/>
          <a:p>
            <a:r>
              <a:rPr lang="en-US" sz="4200" dirty="0" smtClean="0"/>
              <a:t>Design and Evaluation of</a:t>
            </a:r>
            <a:br>
              <a:rPr lang="en-US" sz="4200" dirty="0" smtClean="0"/>
            </a:br>
            <a:r>
              <a:rPr lang="en-US" sz="4200" dirty="0" smtClean="0"/>
              <a:t>Hierarchical Rings with Deflection Routing</a:t>
            </a:r>
            <a:endParaRPr lang="en-US" sz="4200" b="1" dirty="0">
              <a:solidFill>
                <a:schemeClr val="tx1">
                  <a:lumMod val="85000"/>
                  <a:lumOff val="15000"/>
                </a:schemeClr>
              </a:solidFill>
            </a:endParaRPr>
          </a:p>
        </p:txBody>
      </p:sp>
      <p:sp>
        <p:nvSpPr>
          <p:cNvPr id="3" name="Subtitle 2"/>
          <p:cNvSpPr>
            <a:spLocks noGrp="1"/>
          </p:cNvSpPr>
          <p:nvPr>
            <p:ph type="subTitle" idx="1"/>
          </p:nvPr>
        </p:nvSpPr>
        <p:spPr>
          <a:xfrm>
            <a:off x="0" y="2362200"/>
            <a:ext cx="9144000" cy="2438400"/>
          </a:xfrm>
        </p:spPr>
        <p:txBody>
          <a:bodyPr anchor="ctr">
            <a:noAutofit/>
          </a:bodyPr>
          <a:lstStyle/>
          <a:p>
            <a:pPr fontAlgn="base"/>
            <a:r>
              <a:rPr lang="en-US" sz="2600" b="1" dirty="0" err="1" smtClean="0"/>
              <a:t>Rachata</a:t>
            </a:r>
            <a:r>
              <a:rPr lang="en-US" sz="2600" b="1" dirty="0" smtClean="0"/>
              <a:t> </a:t>
            </a:r>
            <a:r>
              <a:rPr lang="en-US" sz="2600" b="1" dirty="0" err="1" smtClean="0"/>
              <a:t>Ausavarungnirun</a:t>
            </a:r>
            <a:r>
              <a:rPr lang="en-US" sz="2600" dirty="0" smtClean="0"/>
              <a:t>, Chris </a:t>
            </a:r>
            <a:r>
              <a:rPr lang="en-US" sz="2600" dirty="0" err="1" smtClean="0"/>
              <a:t>Fallin</a:t>
            </a:r>
            <a:r>
              <a:rPr lang="en-US" sz="2600" dirty="0" smtClean="0"/>
              <a:t>, </a:t>
            </a:r>
            <a:r>
              <a:rPr lang="en-US" sz="2600" dirty="0" err="1" smtClean="0"/>
              <a:t>Xiangyao</a:t>
            </a:r>
            <a:r>
              <a:rPr lang="en-US" sz="2600" dirty="0" smtClean="0"/>
              <a:t> Yu, ​</a:t>
            </a:r>
          </a:p>
          <a:p>
            <a:pPr fontAlgn="base"/>
            <a:r>
              <a:rPr lang="en-US" sz="2600" dirty="0" smtClean="0"/>
              <a:t>Kevin Chang, Greg </a:t>
            </a:r>
            <a:r>
              <a:rPr lang="en-US" sz="2600" dirty="0" err="1" smtClean="0"/>
              <a:t>Nazario</a:t>
            </a:r>
            <a:r>
              <a:rPr lang="en-US" sz="2600" dirty="0" smtClean="0"/>
              <a:t>, </a:t>
            </a:r>
            <a:r>
              <a:rPr lang="en-US" sz="2600" dirty="0" err="1" smtClean="0"/>
              <a:t>Reetuparna</a:t>
            </a:r>
            <a:r>
              <a:rPr lang="en-US" sz="2600" dirty="0" smtClean="0"/>
              <a:t> Das, </a:t>
            </a:r>
          </a:p>
          <a:p>
            <a:pPr fontAlgn="base"/>
            <a:r>
              <a:rPr lang="en-US" sz="2600" dirty="0" smtClean="0"/>
              <a:t>Gabriel H. </a:t>
            </a:r>
            <a:r>
              <a:rPr lang="en-US" sz="2600" dirty="0" err="1" smtClean="0"/>
              <a:t>Loh</a:t>
            </a:r>
            <a:r>
              <a:rPr lang="en-US" sz="2600" dirty="0" smtClean="0"/>
              <a:t>, ​</a:t>
            </a:r>
            <a:r>
              <a:rPr lang="en-US" sz="2600" dirty="0" err="1" smtClean="0"/>
              <a:t>Onur</a:t>
            </a:r>
            <a:r>
              <a:rPr lang="en-US" sz="2600" dirty="0" smtClean="0"/>
              <a:t> </a:t>
            </a:r>
            <a:r>
              <a:rPr lang="en-US" sz="2600" dirty="0" err="1" smtClean="0"/>
              <a:t>Mutlu</a:t>
            </a:r>
            <a:r>
              <a:rPr lang="en-US" sz="3000" dirty="0" smtClean="0"/>
              <a:t>​</a:t>
            </a:r>
          </a:p>
          <a:p>
            <a:pPr fontAlgn="base"/>
            <a:r>
              <a:rPr lang="en-US" sz="3000" dirty="0" smtClean="0"/>
              <a:t>​</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5010982"/>
            <a:ext cx="3200400" cy="485053"/>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00" y="4953000"/>
            <a:ext cx="1828800" cy="529145"/>
          </a:xfrm>
          <a:prstGeom prst="rect">
            <a:avLst/>
          </a:prstGeom>
        </p:spPr>
      </p:pic>
      <p:pic>
        <p:nvPicPr>
          <p:cNvPr id="79874" name="Picture 2" descr="Michigan Logo 2"/>
          <p:cNvPicPr>
            <a:picLocks noChangeAspect="1" noChangeArrowheads="1"/>
          </p:cNvPicPr>
          <p:nvPr/>
        </p:nvPicPr>
        <p:blipFill>
          <a:blip r:embed="rId5" cstate="print"/>
          <a:srcRect/>
          <a:stretch>
            <a:fillRect/>
          </a:stretch>
        </p:blipFill>
        <p:spPr bwMode="auto">
          <a:xfrm>
            <a:off x="6019800" y="5562600"/>
            <a:ext cx="1219200" cy="914400"/>
          </a:xfrm>
          <a:prstGeom prst="rect">
            <a:avLst/>
          </a:prstGeom>
          <a:noFill/>
        </p:spPr>
      </p:pic>
      <p:pic>
        <p:nvPicPr>
          <p:cNvPr id="79876" name="Picture 4" descr="AMD Logo"/>
          <p:cNvPicPr>
            <a:picLocks noChangeAspect="1" noChangeArrowheads="1"/>
          </p:cNvPicPr>
          <p:nvPr/>
        </p:nvPicPr>
        <p:blipFill>
          <a:blip r:embed="rId6" cstate="print"/>
          <a:srcRect/>
          <a:stretch>
            <a:fillRect/>
          </a:stretch>
        </p:blipFill>
        <p:spPr bwMode="auto">
          <a:xfrm>
            <a:off x="1447800" y="5791200"/>
            <a:ext cx="2133600" cy="443790"/>
          </a:xfrm>
          <a:prstGeom prst="rect">
            <a:avLst/>
          </a:prstGeom>
          <a:noFill/>
        </p:spPr>
      </p:pic>
    </p:spTree>
    <p:extLst>
      <p:ext uri="{BB962C8B-B14F-4D97-AF65-F5344CB8AC3E}">
        <p14:creationId xmlns:p14="http://schemas.microsoft.com/office/powerpoint/2010/main" val="27793785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Slides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39</a:t>
            </a:fld>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Problems in a Ring </a:t>
            </a:r>
            <a:r>
              <a:rPr lang="en-US" dirty="0" err="1" smtClean="0"/>
              <a:t>NoC</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pPr>
              <a:buNone/>
            </a:pPr>
            <a:endParaRPr lang="en-US" dirty="0" smtClean="0"/>
          </a:p>
          <a:p>
            <a:pPr>
              <a:buNone/>
            </a:pPr>
            <a:endParaRPr lang="en-US" sz="1800" dirty="0" smtClean="0"/>
          </a:p>
          <a:p>
            <a:r>
              <a:rPr lang="en-US" dirty="0" smtClean="0"/>
              <a:t>As the number of cores grows:</a:t>
            </a:r>
          </a:p>
          <a:p>
            <a:pPr lvl="1"/>
            <a:r>
              <a:rPr lang="en-US" dirty="0" smtClean="0"/>
              <a:t>Lower performance</a:t>
            </a:r>
          </a:p>
          <a:p>
            <a:pPr lvl="1"/>
            <a:r>
              <a:rPr lang="en-US" dirty="0" smtClean="0"/>
              <a:t>More power</a:t>
            </a:r>
          </a:p>
        </p:txBody>
      </p:sp>
      <p:sp>
        <p:nvSpPr>
          <p:cNvPr id="4" name="Slide Number Placeholder 3"/>
          <p:cNvSpPr>
            <a:spLocks noGrp="1"/>
          </p:cNvSpPr>
          <p:nvPr>
            <p:ph type="sldNum" sz="quarter" idx="12"/>
          </p:nvPr>
        </p:nvSpPr>
        <p:spPr/>
        <p:txBody>
          <a:bodyPr/>
          <a:lstStyle/>
          <a:p>
            <a:fld id="{D4D2B188-1D62-4FCA-8363-938AD4629BBB}" type="slidenum">
              <a:rPr lang="en-US" smtClean="0"/>
              <a:pPr/>
              <a:t>4</a:t>
            </a:fld>
            <a:endParaRPr lang="en-US"/>
          </a:p>
        </p:txBody>
      </p:sp>
      <p:sp>
        <p:nvSpPr>
          <p:cNvPr id="43" name="Right Arrow 42"/>
          <p:cNvSpPr/>
          <p:nvPr/>
        </p:nvSpPr>
        <p:spPr>
          <a:xfrm>
            <a:off x="3200400" y="2362200"/>
            <a:ext cx="1066800" cy="533400"/>
          </a:xfrm>
          <a:prstGeom prst="rightArrow">
            <a:avLst/>
          </a:prstGeom>
          <a:solidFill>
            <a:schemeClr val="bg2">
              <a:lumMod val="7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953000" y="1295400"/>
            <a:ext cx="2819400" cy="28194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4800600" y="2514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7620000" y="25146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172200" y="11430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6248400" y="3962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5181600" y="1600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7239000" y="1600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5181600" y="3581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72390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219200" y="19812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209800" y="2057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143000" y="2057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209800" y="2819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143000" y="28194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3" grpId="0" animBg="1"/>
      <p:bldP spid="47" grpId="0" animBg="1"/>
      <p:bldP spid="58" grpId="0" animBg="1"/>
      <p:bldP spid="59" grpId="0" animBg="1"/>
      <p:bldP spid="60" grpId="0" animBg="1"/>
      <p:bldP spid="61" grpId="0" animBg="1"/>
      <p:bldP spid="62" grpId="0" animBg="1"/>
      <p:bldP spid="63" grpId="0" animBg="1"/>
      <p:bldP spid="64" grpId="0" animBg="1"/>
      <p:bldP spid="65" grpId="0" animBg="1"/>
      <p:bldP spid="20" grpId="0" animBg="1"/>
      <p:bldP spid="21" grpId="0" animBg="1"/>
      <p:bldP spid="22" grpId="0" animBg="1"/>
      <p:bldP spid="23" grpId="0" animBg="1"/>
      <p:bldP spid="2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819401"/>
            <a:ext cx="8382000" cy="761999"/>
          </a:xfrm>
        </p:spPr>
        <p:txBody>
          <a:bodyPr/>
          <a:lstStyle/>
          <a:p>
            <a:r>
              <a:rPr lang="en-US" dirty="0" smtClean="0"/>
              <a:t>Network Intensive Workloads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dirty="0" smtClean="0"/>
              <a:t>15 network intensive workloads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40</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763000" cy="761999"/>
          </a:xfrm>
        </p:spPr>
        <p:txBody>
          <a:bodyPr/>
          <a:lstStyle/>
          <a:p>
            <a:r>
              <a:rPr lang="en-US" dirty="0" smtClean="0"/>
              <a:t>System Performance</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41</a:t>
            </a:fld>
            <a:endParaRPr lang="en-US"/>
          </a:p>
        </p:txBody>
      </p:sp>
      <p:graphicFrame>
        <p:nvGraphicFramePr>
          <p:cNvPr id="7" name="Chart 6"/>
          <p:cNvGraphicFramePr/>
          <p:nvPr/>
        </p:nvGraphicFramePr>
        <p:xfrm>
          <a:off x="152400" y="1066800"/>
          <a:ext cx="87630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705406" y="1295400"/>
            <a:ext cx="641522" cy="369332"/>
          </a:xfrm>
          <a:prstGeom prst="rect">
            <a:avLst/>
          </a:prstGeom>
          <a:noFill/>
        </p:spPr>
        <p:txBody>
          <a:bodyPr wrap="none" rtlCol="0">
            <a:spAutoFit/>
          </a:bodyPr>
          <a:lstStyle/>
          <a:p>
            <a:r>
              <a:rPr lang="en-US" dirty="0" smtClean="0"/>
              <a:t>5.6%</a:t>
            </a:r>
            <a:endParaRPr lang="en-US" dirty="0"/>
          </a:p>
        </p:txBody>
      </p:sp>
      <p:sp>
        <p:nvSpPr>
          <p:cNvPr id="9" name="TextBox 8"/>
          <p:cNvSpPr txBox="1"/>
          <p:nvPr/>
        </p:nvSpPr>
        <p:spPr>
          <a:xfrm>
            <a:off x="3429000" y="1295400"/>
            <a:ext cx="641522" cy="369332"/>
          </a:xfrm>
          <a:prstGeom prst="rect">
            <a:avLst/>
          </a:prstGeom>
          <a:noFill/>
        </p:spPr>
        <p:txBody>
          <a:bodyPr wrap="none" rtlCol="0">
            <a:spAutoFit/>
          </a:bodyPr>
          <a:lstStyle/>
          <a:p>
            <a:r>
              <a:rPr lang="en-US" dirty="0" smtClean="0"/>
              <a:t>2.5%</a:t>
            </a:r>
            <a:endParaRPr lang="en-US" dirty="0"/>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2" name="TextBox 11"/>
          <p:cNvSpPr txBox="1"/>
          <p:nvPr/>
        </p:nvSpPr>
        <p:spPr>
          <a:xfrm>
            <a:off x="685800" y="5257800"/>
            <a:ext cx="7696200" cy="1015663"/>
          </a:xfrm>
          <a:prstGeom prst="rect">
            <a:avLst/>
          </a:prstGeom>
          <a:solidFill>
            <a:schemeClr val="accent1"/>
          </a:solidFill>
          <a:ln w="38100">
            <a:solidFill>
              <a:schemeClr val="tx1"/>
            </a:solidFill>
          </a:ln>
        </p:spPr>
        <p:txBody>
          <a:bodyPr wrap="square" rtlCol="0">
            <a:spAutoFit/>
          </a:bodyPr>
          <a:lstStyle/>
          <a:p>
            <a:r>
              <a:rPr lang="en-US" sz="3000" dirty="0" smtClean="0"/>
              <a:t>Deflections balance out the network load </a:t>
            </a:r>
            <a:r>
              <a:rPr lang="en-US" sz="3000" dirty="0" err="1" smtClean="0"/>
              <a:t>Thorttling</a:t>
            </a:r>
            <a:r>
              <a:rPr lang="en-US" sz="3000" dirty="0" smtClean="0"/>
              <a:t> reduces congestion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p:bldP spid="9" grpId="0"/>
      <p:bldP spid="1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763000" cy="761999"/>
          </a:xfrm>
        </p:spPr>
        <p:txBody>
          <a:bodyPr/>
          <a:lstStyle/>
          <a:p>
            <a:r>
              <a:rPr lang="en-US" dirty="0" smtClean="0"/>
              <a:t>Network Power</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42</a:t>
            </a:fld>
            <a:endParaRPr lang="en-US"/>
          </a:p>
        </p:txBody>
      </p:sp>
      <p:graphicFrame>
        <p:nvGraphicFramePr>
          <p:cNvPr id="10" name="Chart 9"/>
          <p:cNvGraphicFramePr/>
          <p:nvPr/>
        </p:nvGraphicFramePr>
        <p:xfrm>
          <a:off x="152400" y="1066800"/>
          <a:ext cx="88392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5638800" y="2297668"/>
            <a:ext cx="758541" cy="369332"/>
          </a:xfrm>
          <a:prstGeom prst="rect">
            <a:avLst/>
          </a:prstGeom>
          <a:noFill/>
        </p:spPr>
        <p:txBody>
          <a:bodyPr wrap="none" rtlCol="0">
            <a:spAutoFit/>
          </a:bodyPr>
          <a:lstStyle/>
          <a:p>
            <a:r>
              <a:rPr lang="en-US" dirty="0" smtClean="0"/>
              <a:t>11.9%</a:t>
            </a:r>
            <a:endParaRPr lang="en-US" dirty="0"/>
          </a:p>
        </p:txBody>
      </p:sp>
      <p:sp>
        <p:nvSpPr>
          <p:cNvPr id="12" name="TextBox 11"/>
          <p:cNvSpPr txBox="1"/>
          <p:nvPr/>
        </p:nvSpPr>
        <p:spPr>
          <a:xfrm>
            <a:off x="3454786" y="2297668"/>
            <a:ext cx="583814" cy="369332"/>
          </a:xfrm>
          <a:prstGeom prst="rect">
            <a:avLst/>
          </a:prstGeom>
          <a:noFill/>
        </p:spPr>
        <p:txBody>
          <a:bodyPr wrap="none" rtlCol="0">
            <a:spAutoFit/>
          </a:bodyPr>
          <a:lstStyle/>
          <a:p>
            <a:r>
              <a:rPr lang="en-US" dirty="0" smtClean="0"/>
              <a:t>37%</a:t>
            </a:r>
            <a:endParaRPr lang="en-US" dirty="0"/>
          </a:p>
        </p:txBody>
      </p:sp>
      <p:cxnSp>
        <p:nvCxnSpPr>
          <p:cNvPr id="13" name="Straight Arrow Connector 12"/>
          <p:cNvCxnSpPr/>
          <p:nvPr/>
        </p:nvCxnSpPr>
        <p:spPr>
          <a:xfrm>
            <a:off x="3683386" y="2667000"/>
            <a:ext cx="0" cy="609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965927" y="2667000"/>
            <a:ext cx="0" cy="152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7" name="TextBox 16"/>
          <p:cNvSpPr txBox="1"/>
          <p:nvPr/>
        </p:nvSpPr>
        <p:spPr>
          <a:xfrm>
            <a:off x="1676400" y="5334000"/>
            <a:ext cx="5495059" cy="1015663"/>
          </a:xfrm>
          <a:prstGeom prst="rect">
            <a:avLst/>
          </a:prstGeom>
          <a:solidFill>
            <a:schemeClr val="accent1"/>
          </a:solidFill>
          <a:ln w="38100">
            <a:solidFill>
              <a:schemeClr val="tx1"/>
            </a:solidFill>
          </a:ln>
        </p:spPr>
        <p:txBody>
          <a:bodyPr wrap="square" rtlCol="0">
            <a:spAutoFit/>
          </a:bodyPr>
          <a:lstStyle/>
          <a:p>
            <a:r>
              <a:rPr lang="en-US" sz="3000" dirty="0" smtClean="0"/>
              <a:t>  More deflections happen when </a:t>
            </a:r>
          </a:p>
          <a:p>
            <a:r>
              <a:rPr lang="en-US" sz="3000" dirty="0" smtClean="0"/>
              <a:t>  the network is congested</a:t>
            </a:r>
            <a:endParaRPr lang="en-US" sz="30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1" grpId="0"/>
      <p:bldP spid="12" grpId="0"/>
      <p:bldP spid="1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Detailed Results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43</a:t>
            </a:fld>
            <a:endParaRPr lang="en-US"/>
          </a:p>
        </p:txBody>
      </p:sp>
      <p:pic>
        <p:nvPicPr>
          <p:cNvPr id="1027" name="Picture 3"/>
          <p:cNvPicPr>
            <a:picLocks noChangeAspect="1" noChangeArrowheads="1"/>
          </p:cNvPicPr>
          <p:nvPr/>
        </p:nvPicPr>
        <p:blipFill>
          <a:blip r:embed="rId2" cstate="print"/>
          <a:srcRect/>
          <a:stretch>
            <a:fillRect/>
          </a:stretch>
        </p:blipFill>
        <p:spPr bwMode="auto">
          <a:xfrm>
            <a:off x="609600" y="846767"/>
            <a:ext cx="7543800" cy="5935034"/>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Multithreaded Applications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44</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152400" y="1131932"/>
            <a:ext cx="8791576" cy="5234832"/>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Latency</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45</a:t>
            </a:fld>
            <a:endParaRPr lang="en-US"/>
          </a:p>
        </p:txBody>
      </p:sp>
      <p:pic>
        <p:nvPicPr>
          <p:cNvPr id="3074" name="Picture 2"/>
          <p:cNvPicPr>
            <a:picLocks noChangeAspect="1" noChangeArrowheads="1"/>
          </p:cNvPicPr>
          <p:nvPr/>
        </p:nvPicPr>
        <p:blipFill>
          <a:blip r:embed="rId2" cstate="print"/>
          <a:srcRect/>
          <a:stretch>
            <a:fillRect/>
          </a:stretch>
        </p:blipFill>
        <p:spPr bwMode="auto">
          <a:xfrm>
            <a:off x="838200" y="914400"/>
            <a:ext cx="7620000" cy="1994077"/>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cstate="print"/>
          <a:srcRect/>
          <a:stretch>
            <a:fillRect/>
          </a:stretch>
        </p:blipFill>
        <p:spPr bwMode="auto">
          <a:xfrm>
            <a:off x="838200" y="2667000"/>
            <a:ext cx="7611994" cy="1898269"/>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cstate="print"/>
          <a:srcRect/>
          <a:stretch>
            <a:fillRect/>
          </a:stretch>
        </p:blipFill>
        <p:spPr bwMode="auto">
          <a:xfrm>
            <a:off x="838200" y="4495800"/>
            <a:ext cx="7627542" cy="1860841"/>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Synthetic </a:t>
            </a:r>
            <a:r>
              <a:rPr lang="en-US" dirty="0" smtClean="0"/>
              <a:t>Traffic Evaluations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46</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152400" y="1447800"/>
            <a:ext cx="8759533" cy="4510456"/>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Topology Comparison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D4D2B188-1D62-4FCA-8363-938AD4629BBB}" type="slidenum">
              <a:rPr lang="en-US" smtClean="0"/>
              <a:pPr/>
              <a:t>47</a:t>
            </a:fld>
            <a:endParaRPr lang="en-US"/>
          </a:p>
        </p:txBody>
      </p:sp>
      <p:pic>
        <p:nvPicPr>
          <p:cNvPr id="4098" name="Picture 2"/>
          <p:cNvPicPr>
            <a:picLocks noChangeAspect="1" noChangeArrowheads="1"/>
          </p:cNvPicPr>
          <p:nvPr/>
        </p:nvPicPr>
        <p:blipFill>
          <a:blip r:embed="rId2" cstate="print"/>
          <a:srcRect/>
          <a:stretch>
            <a:fillRect/>
          </a:stretch>
        </p:blipFill>
        <p:spPr bwMode="auto">
          <a:xfrm>
            <a:off x="0" y="2133600"/>
            <a:ext cx="9077325" cy="2521936"/>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Sweep over Different Bandwidth</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48</a:t>
            </a:fld>
            <a:endParaRPr lang="en-US"/>
          </a:p>
        </p:txBody>
      </p:sp>
      <p:pic>
        <p:nvPicPr>
          <p:cNvPr id="5122" name="Picture 2"/>
          <p:cNvPicPr>
            <a:picLocks noChangeAspect="1" noChangeArrowheads="1"/>
          </p:cNvPicPr>
          <p:nvPr/>
        </p:nvPicPr>
        <p:blipFill>
          <a:blip r:embed="rId2" cstate="print"/>
          <a:srcRect/>
          <a:stretch>
            <a:fillRect/>
          </a:stretch>
        </p:blipFill>
        <p:spPr bwMode="auto">
          <a:xfrm>
            <a:off x="304800" y="1219200"/>
            <a:ext cx="8601075" cy="4994412"/>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Packet Reassembly</a:t>
            </a:r>
            <a:endParaRPr lang="en-US" dirty="0"/>
          </a:p>
        </p:txBody>
      </p:sp>
      <p:sp>
        <p:nvSpPr>
          <p:cNvPr id="3" name="Content Placeholder 2"/>
          <p:cNvSpPr>
            <a:spLocks noGrp="1"/>
          </p:cNvSpPr>
          <p:nvPr>
            <p:ph idx="1"/>
          </p:nvPr>
        </p:nvSpPr>
        <p:spPr/>
        <p:txBody>
          <a:bodyPr/>
          <a:lstStyle/>
          <a:p>
            <a:r>
              <a:rPr lang="en-US" dirty="0" smtClean="0"/>
              <a:t>Borrowed from CHIPPER </a:t>
            </a:r>
            <a:r>
              <a:rPr lang="en-US" sz="3000" dirty="0" smtClean="0"/>
              <a:t>[</a:t>
            </a:r>
            <a:r>
              <a:rPr lang="en-US" sz="3000" dirty="0" err="1" smtClean="0"/>
              <a:t>Fallin</a:t>
            </a:r>
            <a:r>
              <a:rPr lang="en-US" sz="3000" dirty="0" smtClean="0"/>
              <a:t> et al. HPCA’10]</a:t>
            </a:r>
          </a:p>
          <a:p>
            <a:pPr lvl="1"/>
            <a:r>
              <a:rPr lang="en-US" dirty="0" smtClean="0"/>
              <a:t>Retransmit-Once </a:t>
            </a:r>
            <a:r>
              <a:rPr lang="en-US" dirty="0" smtClean="0">
                <a:sym typeface="Wingdings" pitchFamily="2" charset="2"/>
              </a:rPr>
              <a:t> </a:t>
            </a:r>
            <a:r>
              <a:rPr lang="en-US" dirty="0" smtClean="0"/>
              <a:t>Destination node reserves a buffer slot for a dropped packet</a:t>
            </a:r>
          </a:p>
          <a:p>
            <a:pPr lvl="1"/>
            <a:r>
              <a:rPr lang="en-US" dirty="0" smtClean="0"/>
              <a:t>Provides ejection guarantee</a:t>
            </a:r>
          </a:p>
        </p:txBody>
      </p:sp>
      <p:sp>
        <p:nvSpPr>
          <p:cNvPr id="4" name="Slide Number Placeholder 3"/>
          <p:cNvSpPr>
            <a:spLocks noGrp="1"/>
          </p:cNvSpPr>
          <p:nvPr>
            <p:ph type="sldNum" sz="quarter" idx="12"/>
          </p:nvPr>
        </p:nvSpPr>
        <p:spPr/>
        <p:txBody>
          <a:bodyPr/>
          <a:lstStyle/>
          <a:p>
            <a:fld id="{D4D2B188-1D62-4FCA-8363-938AD4629BBB}" type="slidenum">
              <a:rPr lang="en-US" smtClean="0"/>
              <a:pPr/>
              <a:t>49</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Hierarchical Designs</a:t>
            </a:r>
            <a:endParaRPr lang="en-US" dirty="0"/>
          </a:p>
        </p:txBody>
      </p:sp>
      <p:sp>
        <p:nvSpPr>
          <p:cNvPr id="3" name="Content Placeholder 2"/>
          <p:cNvSpPr>
            <a:spLocks noGrp="1"/>
          </p:cNvSpPr>
          <p:nvPr>
            <p:ph idx="1"/>
          </p:nvPr>
        </p:nvSpPr>
        <p:spPr>
          <a:xfrm>
            <a:off x="0" y="1066800"/>
            <a:ext cx="9144000" cy="563880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r>
              <a:rPr lang="en-US" dirty="0" smtClean="0"/>
              <a:t>  Packets can reach far destination in fewer hops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5</a:t>
            </a:fld>
            <a:endParaRPr lang="en-US"/>
          </a:p>
        </p:txBody>
      </p:sp>
      <p:sp>
        <p:nvSpPr>
          <p:cNvPr id="87" name="Oval 86"/>
          <p:cNvSpPr/>
          <p:nvPr/>
        </p:nvSpPr>
        <p:spPr>
          <a:xfrm>
            <a:off x="2743200" y="17526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37338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26670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37338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26670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val 91"/>
          <p:cNvSpPr/>
          <p:nvPr/>
        </p:nvSpPr>
        <p:spPr>
          <a:xfrm>
            <a:off x="4953000" y="17526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59436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48768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59436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48768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p:cNvSpPr/>
          <p:nvPr/>
        </p:nvSpPr>
        <p:spPr>
          <a:xfrm>
            <a:off x="2743200" y="34290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37338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26670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37338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26670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p:cNvSpPr/>
          <p:nvPr/>
        </p:nvSpPr>
        <p:spPr>
          <a:xfrm>
            <a:off x="4953000" y="34290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59436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48768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59436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48768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val 106"/>
          <p:cNvSpPr/>
          <p:nvPr/>
        </p:nvSpPr>
        <p:spPr>
          <a:xfrm>
            <a:off x="3200400" y="2209800"/>
            <a:ext cx="2438400" cy="19812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3124200" y="28194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3124200" y="3276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p:cNvSpPr/>
          <p:nvPr/>
        </p:nvSpPr>
        <p:spPr>
          <a:xfrm>
            <a:off x="5486400" y="28194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5486400" y="3276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2590800" y="1295400"/>
            <a:ext cx="1971502" cy="369332"/>
          </a:xfrm>
          <a:prstGeom prst="rect">
            <a:avLst/>
          </a:prstGeom>
          <a:noFill/>
        </p:spPr>
        <p:txBody>
          <a:bodyPr wrap="none" rtlCol="0">
            <a:spAutoFit/>
          </a:bodyPr>
          <a:lstStyle/>
          <a:p>
            <a:r>
              <a:rPr lang="en-US" dirty="0" smtClean="0"/>
              <a:t>Local Ring (Level 0)</a:t>
            </a:r>
            <a:endParaRPr lang="en-US" dirty="0"/>
          </a:p>
        </p:txBody>
      </p:sp>
      <p:sp>
        <p:nvSpPr>
          <p:cNvPr id="32" name="TextBox 31"/>
          <p:cNvSpPr txBox="1"/>
          <p:nvPr/>
        </p:nvSpPr>
        <p:spPr>
          <a:xfrm>
            <a:off x="3429000" y="2971800"/>
            <a:ext cx="2098460" cy="369332"/>
          </a:xfrm>
          <a:prstGeom prst="rect">
            <a:avLst/>
          </a:prstGeom>
          <a:noFill/>
        </p:spPr>
        <p:txBody>
          <a:bodyPr wrap="none" rtlCol="0">
            <a:spAutoFit/>
          </a:bodyPr>
          <a:lstStyle/>
          <a:p>
            <a:r>
              <a:rPr lang="en-US" dirty="0" smtClean="0"/>
              <a:t>Global Ring (Level 1)</a:t>
            </a:r>
            <a:endParaRPr lang="en-US" dirty="0"/>
          </a:p>
        </p:txBody>
      </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0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31" grpId="0"/>
      <p:bldP spid="3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Optimizations</a:t>
            </a:r>
            <a:endParaRPr lang="en-US" dirty="0"/>
          </a:p>
        </p:txBody>
      </p:sp>
      <p:sp>
        <p:nvSpPr>
          <p:cNvPr id="3" name="Content Placeholder 2"/>
          <p:cNvSpPr>
            <a:spLocks noGrp="1"/>
          </p:cNvSpPr>
          <p:nvPr>
            <p:ph idx="1"/>
          </p:nvPr>
        </p:nvSpPr>
        <p:spPr/>
        <p:txBody>
          <a:bodyPr/>
          <a:lstStyle/>
          <a:p>
            <a:r>
              <a:rPr lang="en-US" dirty="0" smtClean="0"/>
              <a:t>Map cores that communicate with each other a lot on the same local ring</a:t>
            </a:r>
          </a:p>
          <a:p>
            <a:pPr lvl="1"/>
            <a:r>
              <a:rPr lang="en-US" dirty="0" smtClean="0"/>
              <a:t>Takes </a:t>
            </a:r>
            <a:r>
              <a:rPr lang="en-US" dirty="0" smtClean="0"/>
              <a:t>advantage of the faster local ring routers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50</a:t>
            </a:fld>
            <a:endParaRPr lang="en-US"/>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Concurrent </a:t>
            </a:r>
            <a:r>
              <a:rPr lang="en-US" dirty="0" smtClean="0"/>
              <a:t>Works</a:t>
            </a:r>
            <a:endParaRPr lang="en-US" dirty="0"/>
          </a:p>
        </p:txBody>
      </p:sp>
      <p:sp>
        <p:nvSpPr>
          <p:cNvPr id="3" name="Content Placeholder 2"/>
          <p:cNvSpPr>
            <a:spLocks noGrp="1"/>
          </p:cNvSpPr>
          <p:nvPr>
            <p:ph idx="1"/>
          </p:nvPr>
        </p:nvSpPr>
        <p:spPr/>
        <p:txBody>
          <a:bodyPr/>
          <a:lstStyle/>
          <a:p>
            <a:r>
              <a:rPr lang="en-US" dirty="0" smtClean="0"/>
              <a:t>Clumsy Flow Control                                 [Kim et al., IEEE CAL’13]</a:t>
            </a:r>
          </a:p>
          <a:p>
            <a:pPr lvl="1"/>
            <a:r>
              <a:rPr lang="en-US" dirty="0" smtClean="0"/>
              <a:t>Requires coordination between cores and memory controllers</a:t>
            </a:r>
          </a:p>
          <a:p>
            <a:pPr lvl="1"/>
            <a:endParaRPr lang="en-US" dirty="0" smtClean="0"/>
          </a:p>
          <a:p>
            <a:r>
              <a:rPr lang="en-US" dirty="0" smtClean="0"/>
              <a:t>Transportation inspired </a:t>
            </a:r>
            <a:r>
              <a:rPr lang="en-US" dirty="0" err="1" smtClean="0"/>
              <a:t>NoCs</a:t>
            </a:r>
            <a:r>
              <a:rPr lang="en-US" dirty="0" smtClean="0"/>
              <a:t>                  [Kim et al., HPCA’14]</a:t>
            </a:r>
          </a:p>
          <a:p>
            <a:pPr lvl="1"/>
            <a:r>
              <a:rPr lang="en-US" dirty="0" err="1" smtClean="0"/>
              <a:t>tNoCs</a:t>
            </a:r>
            <a:r>
              <a:rPr lang="en-US" dirty="0" smtClean="0"/>
              <a:t> require an additional credit network</a:t>
            </a:r>
          </a:p>
          <a:p>
            <a:pPr lvl="1"/>
            <a:r>
              <a:rPr lang="en-US" dirty="0" err="1" smtClean="0"/>
              <a:t>tNoCs</a:t>
            </a:r>
            <a:r>
              <a:rPr lang="en-US" dirty="0" smtClean="0"/>
              <a:t> have more </a:t>
            </a:r>
            <a:r>
              <a:rPr lang="en-US" dirty="0" smtClean="0"/>
              <a:t>complex flow control</a:t>
            </a:r>
          </a:p>
          <a:p>
            <a:pPr lvl="1"/>
            <a:r>
              <a:rPr lang="en-US" dirty="0" err="1" smtClean="0"/>
              <a:t>HiRD</a:t>
            </a:r>
            <a:r>
              <a:rPr lang="en-US" dirty="0" smtClean="0"/>
              <a:t> is more </a:t>
            </a:r>
            <a:r>
              <a:rPr lang="en-US" dirty="0" smtClean="0"/>
              <a:t>lightweight</a:t>
            </a:r>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51</a:t>
            </a:fld>
            <a:endParaRPr lang="en-US"/>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Related Previous </a:t>
            </a:r>
            <a:r>
              <a:rPr lang="en-US" dirty="0" smtClean="0"/>
              <a:t>Works</a:t>
            </a:r>
            <a:endParaRPr lang="en-US" dirty="0"/>
          </a:p>
        </p:txBody>
      </p:sp>
      <p:sp>
        <p:nvSpPr>
          <p:cNvPr id="3" name="Content Placeholder 2"/>
          <p:cNvSpPr>
            <a:spLocks noGrp="1"/>
          </p:cNvSpPr>
          <p:nvPr>
            <p:ph idx="1"/>
          </p:nvPr>
        </p:nvSpPr>
        <p:spPr>
          <a:xfrm>
            <a:off x="381000" y="1066800"/>
            <a:ext cx="8610600" cy="5638800"/>
          </a:xfrm>
        </p:spPr>
        <p:txBody>
          <a:bodyPr/>
          <a:lstStyle/>
          <a:p>
            <a:r>
              <a:rPr lang="en-US" dirty="0" smtClean="0"/>
              <a:t>Hierarchical Bus [</a:t>
            </a:r>
            <a:r>
              <a:rPr lang="en-US" dirty="0" err="1" smtClean="0"/>
              <a:t>Udipi</a:t>
            </a:r>
            <a:r>
              <a:rPr lang="en-US" dirty="0" smtClean="0"/>
              <a:t> et al., HPCA’10]</a:t>
            </a:r>
          </a:p>
          <a:p>
            <a:pPr lvl="1"/>
            <a:r>
              <a:rPr lang="en-US" dirty="0" err="1" smtClean="0"/>
              <a:t>HiRD</a:t>
            </a:r>
            <a:r>
              <a:rPr lang="en-US" dirty="0" smtClean="0"/>
              <a:t> provides more scalability</a:t>
            </a:r>
          </a:p>
          <a:p>
            <a:r>
              <a:rPr lang="en-US" dirty="0" smtClean="0"/>
              <a:t>Concentrated </a:t>
            </a:r>
            <a:r>
              <a:rPr lang="en-US" dirty="0" err="1" smtClean="0"/>
              <a:t>Meshe</a:t>
            </a:r>
            <a:r>
              <a:rPr lang="en-US" dirty="0" smtClean="0"/>
              <a:t> </a:t>
            </a:r>
            <a:r>
              <a:rPr lang="en-US" dirty="0" smtClean="0"/>
              <a:t>[Das et al., HPCA’09]</a:t>
            </a:r>
          </a:p>
          <a:p>
            <a:pPr lvl="1"/>
            <a:r>
              <a:rPr lang="en-US" dirty="0" smtClean="0"/>
              <a:t>Several nodes share one router</a:t>
            </a:r>
          </a:p>
          <a:p>
            <a:pPr lvl="1"/>
            <a:r>
              <a:rPr lang="en-US" dirty="0" smtClean="0"/>
              <a:t>Used on meshed network</a:t>
            </a:r>
          </a:p>
          <a:p>
            <a:pPr lvl="1"/>
            <a:r>
              <a:rPr lang="en-US" dirty="0" smtClean="0"/>
              <a:t>Less p</a:t>
            </a:r>
            <a:r>
              <a:rPr lang="en-US" dirty="0" smtClean="0"/>
              <a:t>ower efficient than </a:t>
            </a:r>
            <a:r>
              <a:rPr lang="en-US" dirty="0" err="1" smtClean="0"/>
              <a:t>HiRD</a:t>
            </a:r>
            <a:endParaRPr lang="en-US" dirty="0" smtClean="0"/>
          </a:p>
          <a:p>
            <a:r>
              <a:rPr lang="en-US" dirty="0" smtClean="0"/>
              <a:t>Low-cost </a:t>
            </a:r>
            <a:r>
              <a:rPr lang="en-US" dirty="0" smtClean="0"/>
              <a:t>Mesh Router </a:t>
            </a:r>
            <a:r>
              <a:rPr lang="en-US" dirty="0" smtClean="0"/>
              <a:t>[J. Kim, MICRO’09]</a:t>
            </a:r>
          </a:p>
          <a:p>
            <a:pPr lvl="1"/>
            <a:r>
              <a:rPr lang="en-US" dirty="0" smtClean="0"/>
              <a:t>Specifically designed for </a:t>
            </a:r>
            <a:r>
              <a:rPr lang="en-US" dirty="0" smtClean="0"/>
              <a:t>meshes</a:t>
            </a:r>
            <a:endParaRPr lang="en-US" dirty="0" smtClean="0"/>
          </a:p>
          <a:p>
            <a:pPr lvl="1"/>
            <a:r>
              <a:rPr lang="en-US" dirty="0" smtClean="0"/>
              <a:t>Does not </a:t>
            </a:r>
            <a:r>
              <a:rPr lang="en-US" dirty="0" smtClean="0"/>
              <a:t>solve issues in deflection-based </a:t>
            </a:r>
            <a:r>
              <a:rPr lang="en-US" dirty="0" smtClean="0"/>
              <a:t>flow </a:t>
            </a:r>
            <a:r>
              <a:rPr lang="en-US" dirty="0" smtClean="0"/>
              <a:t>control (</a:t>
            </a:r>
            <a:r>
              <a:rPr lang="en-US" dirty="0" err="1" smtClean="0"/>
              <a:t>HiRD</a:t>
            </a:r>
            <a:r>
              <a:rPr lang="en-US" dirty="0" smtClean="0"/>
              <a:t> does)</a:t>
            </a:r>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52</a:t>
            </a:fld>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Ring vs. Hierarchical Rings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6</a:t>
            </a:fld>
            <a:endParaRPr lang="en-US"/>
          </a:p>
        </p:txBody>
      </p:sp>
      <p:graphicFrame>
        <p:nvGraphicFramePr>
          <p:cNvPr id="5" name="Chart 4"/>
          <p:cNvGraphicFramePr/>
          <p:nvPr/>
        </p:nvGraphicFramePr>
        <p:xfrm>
          <a:off x="228600" y="990600"/>
          <a:ext cx="8686800" cy="434340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Straight Arrow Connector 6"/>
          <p:cNvCxnSpPr/>
          <p:nvPr/>
        </p:nvCxnSpPr>
        <p:spPr>
          <a:xfrm flipV="1">
            <a:off x="4419600" y="1524000"/>
            <a:ext cx="762000" cy="6096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762000" y="5181600"/>
            <a:ext cx="7620000" cy="1219200"/>
          </a:xfrm>
          <a:prstGeom prst="rect">
            <a:avLst/>
          </a:prstGeom>
          <a:solidFill>
            <a:srgbClr val="5A97D1"/>
          </a:solidFill>
          <a:ln w="38100">
            <a:solidFill>
              <a:schemeClr val="tx1"/>
            </a:solidFill>
          </a:ln>
        </p:spPr>
        <p:txBody>
          <a:bodyPr vert="horz" lIns="91440" tIns="45720" rIns="91440" bIns="45720" rtlCol="0">
            <a:noAutofit/>
          </a:bodyPr>
          <a:lstStyle/>
          <a:p>
            <a:pPr marL="285750" marR="0" lvl="0" indent="-285750" algn="l" defTabSz="914400" rtl="0" eaLnBrk="1" fontAlgn="auto" latinLnBrk="0" hangingPunct="1">
              <a:lnSpc>
                <a:spcPct val="90000"/>
              </a:lnSpc>
              <a:spcBef>
                <a:spcPts val="1000"/>
              </a:spcBef>
              <a:spcAft>
                <a:spcPts val="0"/>
              </a:spcAft>
              <a:buClrTx/>
              <a:buSzTx/>
              <a:tabLst/>
              <a:defRPr/>
            </a:pPr>
            <a:r>
              <a:rPr lang="en-US" sz="3600" dirty="0" smtClean="0">
                <a:latin typeface="+mj-lt"/>
              </a:rPr>
              <a:t>	</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 hierarchical design provides </a:t>
            </a:r>
          </a:p>
          <a:p>
            <a:pPr marL="285750" marR="0" lvl="0" indent="-285750" algn="l" defTabSz="914400" rtl="0" eaLnBrk="1" fontAlgn="auto" latinLnBrk="0" hangingPunct="1">
              <a:lnSpc>
                <a:spcPct val="90000"/>
              </a:lnSpc>
              <a:spcBef>
                <a:spcPts val="1000"/>
              </a:spcBef>
              <a:spcAft>
                <a:spcPts val="0"/>
              </a:spcAft>
              <a:buClrTx/>
              <a:buSzTx/>
              <a:tabLst/>
              <a:defRPr/>
            </a:pPr>
            <a:r>
              <a:rPr lang="en-US" sz="3200" dirty="0" smtClean="0">
                <a:latin typeface="+mj-lt"/>
              </a:rPr>
              <a:t>	</a:t>
            </a:r>
            <a:r>
              <a:rPr kumimoji="0" lang="en-US" sz="3200" i="0" u="none" strike="noStrike" kern="1200" cap="none" spc="0" normalizeH="0" baseline="0" noProof="0" dirty="0" smtClean="0">
                <a:ln>
                  <a:noFill/>
                </a:ln>
                <a:effectLst/>
                <a:uLnTx/>
                <a:uFillTx/>
                <a:latin typeface="+mj-lt"/>
                <a:ea typeface="+mn-ea"/>
                <a:cs typeface="+mn-cs"/>
              </a:rPr>
              <a:t>better performance as the network scales</a:t>
            </a:r>
            <a:endParaRPr kumimoji="0" lang="en-US" sz="3200" i="0" u="none" strike="noStrike" kern="1200" cap="none" spc="0" normalizeH="0" baseline="0" noProof="0" dirty="0">
              <a:ln>
                <a:noFill/>
              </a:ln>
              <a:effectLst/>
              <a:uLnTx/>
              <a:uFillTx/>
              <a:latin typeface="+mj-lt"/>
              <a:ea typeface="+mn-ea"/>
              <a:cs typeface="+mn-cs"/>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8"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1"/>
            <a:ext cx="8763000" cy="761999"/>
          </a:xfrm>
        </p:spPr>
        <p:txBody>
          <a:bodyPr/>
          <a:lstStyle/>
          <a:p>
            <a:r>
              <a:rPr lang="en-US" dirty="0" smtClean="0"/>
              <a:t>Complexity in Hierarchical Designs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7</a:t>
            </a:fld>
            <a:endParaRPr lang="en-US"/>
          </a:p>
        </p:txBody>
      </p:sp>
      <p:sp>
        <p:nvSpPr>
          <p:cNvPr id="87" name="Oval 86"/>
          <p:cNvSpPr/>
          <p:nvPr/>
        </p:nvSpPr>
        <p:spPr>
          <a:xfrm>
            <a:off x="2743200" y="17526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37338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26670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37338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26670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Oval 91"/>
          <p:cNvSpPr/>
          <p:nvPr/>
        </p:nvSpPr>
        <p:spPr>
          <a:xfrm>
            <a:off x="4953000" y="17526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59436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4876800" y="1828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59436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4876800" y="25908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p:cNvSpPr/>
          <p:nvPr/>
        </p:nvSpPr>
        <p:spPr>
          <a:xfrm>
            <a:off x="2743200" y="34290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37338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26670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37338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26670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p:cNvSpPr/>
          <p:nvPr/>
        </p:nvSpPr>
        <p:spPr>
          <a:xfrm>
            <a:off x="4953000" y="3429000"/>
            <a:ext cx="1219200" cy="1219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59436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4876800" y="3505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59436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4876800" y="4267200"/>
            <a:ext cx="304800" cy="3048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val 106"/>
          <p:cNvSpPr/>
          <p:nvPr/>
        </p:nvSpPr>
        <p:spPr>
          <a:xfrm>
            <a:off x="3200400" y="2209800"/>
            <a:ext cx="2438400" cy="19812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3124200" y="28194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3124200" y="3276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p:cNvSpPr/>
          <p:nvPr/>
        </p:nvSpPr>
        <p:spPr>
          <a:xfrm>
            <a:off x="5486400" y="28194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5486400" y="3276600"/>
            <a:ext cx="304800" cy="3048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Content Placeholder 2"/>
          <p:cNvSpPr txBox="1">
            <a:spLocks/>
          </p:cNvSpPr>
          <p:nvPr/>
        </p:nvSpPr>
        <p:spPr>
          <a:xfrm>
            <a:off x="533400" y="1219200"/>
            <a:ext cx="8382000" cy="5638800"/>
          </a:xfrm>
          <a:prstGeom prst="rect">
            <a:avLst/>
          </a:prstGeom>
        </p:spPr>
        <p:txBody>
          <a:bodyPr vert="horz" lIns="91440" tIns="45720" rIns="91440" bIns="45720" rtlCol="0">
            <a:noAutofit/>
          </a:bodyPr>
          <a:lstStyle/>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600" b="0" i="0" u="none" strike="noStrike" kern="1200" cap="none" spc="0" normalizeH="0" baseline="0" noProof="0" dirty="0" smtClean="0">
              <a:ln>
                <a:noFill/>
              </a:ln>
              <a:solidFill>
                <a:schemeClr val="tx1"/>
              </a:solidFill>
              <a:effectLst/>
              <a:uLnTx/>
              <a:uFillTx/>
              <a:latin typeface="+mj-lt"/>
              <a:ea typeface="+mn-ea"/>
              <a:cs typeface="+mn-cs"/>
            </a:endParaRPr>
          </a:p>
          <a:p>
            <a:pPr marL="285750" marR="0" lvl="0" indent="-285750" algn="l" defTabSz="914400" rtl="0" eaLnBrk="1" fontAlgn="auto" latinLnBrk="0" hangingPunct="1">
              <a:lnSpc>
                <a:spcPct val="90000"/>
              </a:lnSpc>
              <a:spcBef>
                <a:spcPts val="1000"/>
              </a:spcBef>
              <a:spcAft>
                <a:spcPts val="0"/>
              </a:spcAft>
              <a:buClrTx/>
              <a:buSzTx/>
              <a:tabLst/>
              <a:defRPr/>
            </a:pPr>
            <a:r>
              <a:rPr kumimoji="0" lang="en-US" sz="3600" b="0" i="0" u="none" strike="noStrike" kern="1200" cap="none" spc="0" normalizeH="0" baseline="0" noProof="0" dirty="0" smtClean="0">
                <a:ln>
                  <a:noFill/>
                </a:ln>
                <a:solidFill>
                  <a:schemeClr val="tx1"/>
                </a:solidFill>
                <a:effectLst/>
                <a:uLnTx/>
                <a:uFillTx/>
                <a:latin typeface="+mj-lt"/>
                <a:ea typeface="+mn-ea"/>
                <a:cs typeface="+mn-cs"/>
              </a:rPr>
              <a:t>	Complex</a:t>
            </a:r>
            <a:r>
              <a:rPr kumimoji="0" lang="en-US" sz="3600" b="0" i="0" u="none" strike="noStrike" kern="1200" cap="none" spc="0" normalizeH="0" noProof="0" dirty="0" smtClean="0">
                <a:ln>
                  <a:noFill/>
                </a:ln>
                <a:solidFill>
                  <a:schemeClr val="tx1"/>
                </a:solidFill>
                <a:effectLst/>
                <a:uLnTx/>
                <a:uFillTx/>
                <a:latin typeface="+mj-lt"/>
                <a:ea typeface="+mn-ea"/>
                <a:cs typeface="+mn-cs"/>
              </a:rPr>
              <a:t> buffering and flow control</a:t>
            </a:r>
            <a:endParaRPr kumimoji="0" lang="en-US" sz="3600" b="0" i="0" u="none" strike="noStrike" kern="1200" cap="none" spc="0" normalizeH="0" baseline="0" noProof="0" dirty="0">
              <a:ln>
                <a:noFill/>
              </a:ln>
              <a:solidFill>
                <a:schemeClr val="tx1"/>
              </a:solidFill>
              <a:effectLst/>
              <a:uLnTx/>
              <a:uFillTx/>
              <a:latin typeface="+mj-lt"/>
              <a:ea typeface="+mn-ea"/>
              <a:cs typeface="+mn-cs"/>
            </a:endParaRPr>
          </a:p>
        </p:txBody>
      </p:sp>
      <p:grpSp>
        <p:nvGrpSpPr>
          <p:cNvPr id="31" name="Group 30"/>
          <p:cNvGrpSpPr/>
          <p:nvPr/>
        </p:nvGrpSpPr>
        <p:grpSpPr>
          <a:xfrm rot="16200000">
            <a:off x="2743200" y="3124200"/>
            <a:ext cx="304800" cy="152400"/>
            <a:chOff x="609600" y="2895600"/>
            <a:chExt cx="304800" cy="228600"/>
          </a:xfrm>
          <a:solidFill>
            <a:srgbClr val="CDE89C"/>
          </a:solidFill>
        </p:grpSpPr>
        <p:sp>
          <p:nvSpPr>
            <p:cNvPr id="32" name="Rectangle 3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p:cNvGrpSpPr/>
          <p:nvPr/>
        </p:nvGrpSpPr>
        <p:grpSpPr>
          <a:xfrm rot="16200000">
            <a:off x="5105400" y="3124201"/>
            <a:ext cx="304800" cy="152400"/>
            <a:chOff x="609600" y="2895600"/>
            <a:chExt cx="304800" cy="228600"/>
          </a:xfrm>
          <a:solidFill>
            <a:srgbClr val="CDE89C"/>
          </a:solidFill>
        </p:grpSpPr>
        <p:sp>
          <p:nvSpPr>
            <p:cNvPr id="37" name="Rectangle 3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rot="16200000">
            <a:off x="2286000" y="2667001"/>
            <a:ext cx="304800" cy="152400"/>
            <a:chOff x="609600" y="2895600"/>
            <a:chExt cx="304800" cy="228600"/>
          </a:xfrm>
          <a:solidFill>
            <a:schemeClr val="accent1">
              <a:lumMod val="40000"/>
              <a:lumOff val="60000"/>
            </a:schemeClr>
          </a:solidFill>
        </p:grpSpPr>
        <p:sp>
          <p:nvSpPr>
            <p:cNvPr id="42" name="Rectangle 4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p:cNvGrpSpPr/>
          <p:nvPr/>
        </p:nvGrpSpPr>
        <p:grpSpPr>
          <a:xfrm rot="16200000">
            <a:off x="4495800" y="2667002"/>
            <a:ext cx="304800" cy="152400"/>
            <a:chOff x="609600" y="2895600"/>
            <a:chExt cx="304800" cy="228600"/>
          </a:xfrm>
          <a:solidFill>
            <a:schemeClr val="accent1">
              <a:lumMod val="40000"/>
              <a:lumOff val="60000"/>
            </a:schemeClr>
          </a:solidFill>
        </p:grpSpPr>
        <p:sp>
          <p:nvSpPr>
            <p:cNvPr id="47" name="Rectangle 4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rot="16200000">
            <a:off x="2286000" y="1905001"/>
            <a:ext cx="304800" cy="152400"/>
            <a:chOff x="609600" y="2895600"/>
            <a:chExt cx="304800" cy="228600"/>
          </a:xfrm>
          <a:solidFill>
            <a:schemeClr val="accent1">
              <a:lumMod val="40000"/>
              <a:lumOff val="60000"/>
            </a:schemeClr>
          </a:solidFill>
        </p:grpSpPr>
        <p:sp>
          <p:nvSpPr>
            <p:cNvPr id="52" name="Rectangle 5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rot="16200000">
            <a:off x="4495800" y="1905002"/>
            <a:ext cx="304800" cy="152400"/>
            <a:chOff x="609600" y="2895600"/>
            <a:chExt cx="304800" cy="228600"/>
          </a:xfrm>
          <a:solidFill>
            <a:schemeClr val="accent1">
              <a:lumMod val="40000"/>
              <a:lumOff val="60000"/>
            </a:schemeClr>
          </a:solidFill>
        </p:grpSpPr>
        <p:sp>
          <p:nvSpPr>
            <p:cNvPr id="57" name="Rectangle 5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 name="Group 60"/>
          <p:cNvGrpSpPr/>
          <p:nvPr/>
        </p:nvGrpSpPr>
        <p:grpSpPr>
          <a:xfrm rot="16200000">
            <a:off x="3352800" y="2667001"/>
            <a:ext cx="304800" cy="152400"/>
            <a:chOff x="609600" y="2895600"/>
            <a:chExt cx="304800" cy="228600"/>
          </a:xfrm>
          <a:solidFill>
            <a:schemeClr val="accent1">
              <a:lumMod val="40000"/>
              <a:lumOff val="60000"/>
            </a:schemeClr>
          </a:solidFill>
        </p:grpSpPr>
        <p:sp>
          <p:nvSpPr>
            <p:cNvPr id="62" name="Rectangle 6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p:cNvGrpSpPr/>
          <p:nvPr/>
        </p:nvGrpSpPr>
        <p:grpSpPr>
          <a:xfrm rot="16200000">
            <a:off x="5562600" y="2667002"/>
            <a:ext cx="304800" cy="152400"/>
            <a:chOff x="609600" y="2895600"/>
            <a:chExt cx="304800" cy="228600"/>
          </a:xfrm>
          <a:solidFill>
            <a:schemeClr val="accent1">
              <a:lumMod val="40000"/>
              <a:lumOff val="60000"/>
            </a:schemeClr>
          </a:solidFill>
        </p:grpSpPr>
        <p:sp>
          <p:nvSpPr>
            <p:cNvPr id="67" name="Rectangle 6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rot="16200000">
            <a:off x="3352800" y="1905001"/>
            <a:ext cx="304800" cy="152400"/>
            <a:chOff x="609600" y="2895600"/>
            <a:chExt cx="304800" cy="228600"/>
          </a:xfrm>
          <a:solidFill>
            <a:schemeClr val="accent1">
              <a:lumMod val="40000"/>
              <a:lumOff val="60000"/>
            </a:schemeClr>
          </a:solidFill>
        </p:grpSpPr>
        <p:sp>
          <p:nvSpPr>
            <p:cNvPr id="72" name="Rectangle 7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75"/>
          <p:cNvGrpSpPr/>
          <p:nvPr/>
        </p:nvGrpSpPr>
        <p:grpSpPr>
          <a:xfrm rot="16200000">
            <a:off x="5562600" y="1905002"/>
            <a:ext cx="304800" cy="152400"/>
            <a:chOff x="609600" y="2895600"/>
            <a:chExt cx="304800" cy="228600"/>
          </a:xfrm>
          <a:solidFill>
            <a:schemeClr val="accent1">
              <a:lumMod val="40000"/>
              <a:lumOff val="60000"/>
            </a:schemeClr>
          </a:solidFill>
        </p:grpSpPr>
        <p:sp>
          <p:nvSpPr>
            <p:cNvPr id="77" name="Rectangle 7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oup 80"/>
          <p:cNvGrpSpPr/>
          <p:nvPr/>
        </p:nvGrpSpPr>
        <p:grpSpPr>
          <a:xfrm rot="16200000">
            <a:off x="2286000" y="4343401"/>
            <a:ext cx="304800" cy="152400"/>
            <a:chOff x="609600" y="2895600"/>
            <a:chExt cx="304800" cy="228600"/>
          </a:xfrm>
          <a:solidFill>
            <a:schemeClr val="accent1">
              <a:lumMod val="40000"/>
              <a:lumOff val="60000"/>
            </a:schemeClr>
          </a:solidFill>
        </p:grpSpPr>
        <p:sp>
          <p:nvSpPr>
            <p:cNvPr id="82" name="Rectangle 8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rot="16200000">
            <a:off x="4495800" y="4343402"/>
            <a:ext cx="304800" cy="152400"/>
            <a:chOff x="609600" y="2895600"/>
            <a:chExt cx="304800" cy="228600"/>
          </a:xfrm>
          <a:solidFill>
            <a:schemeClr val="accent1">
              <a:lumMod val="40000"/>
              <a:lumOff val="60000"/>
            </a:schemeClr>
          </a:solidFill>
        </p:grpSpPr>
        <p:sp>
          <p:nvSpPr>
            <p:cNvPr id="112" name="Rectangle 11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6" name="Group 115"/>
          <p:cNvGrpSpPr/>
          <p:nvPr/>
        </p:nvGrpSpPr>
        <p:grpSpPr>
          <a:xfrm rot="16200000">
            <a:off x="2286000" y="3581401"/>
            <a:ext cx="304800" cy="152400"/>
            <a:chOff x="609600" y="2895600"/>
            <a:chExt cx="304800" cy="228600"/>
          </a:xfrm>
          <a:solidFill>
            <a:schemeClr val="accent1">
              <a:lumMod val="40000"/>
              <a:lumOff val="60000"/>
            </a:schemeClr>
          </a:solidFill>
        </p:grpSpPr>
        <p:sp>
          <p:nvSpPr>
            <p:cNvPr id="117" name="Rectangle 11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1" name="Group 120"/>
          <p:cNvGrpSpPr/>
          <p:nvPr/>
        </p:nvGrpSpPr>
        <p:grpSpPr>
          <a:xfrm rot="16200000">
            <a:off x="4495800" y="3581402"/>
            <a:ext cx="304800" cy="152400"/>
            <a:chOff x="609600" y="2895600"/>
            <a:chExt cx="304800" cy="228600"/>
          </a:xfrm>
          <a:solidFill>
            <a:schemeClr val="accent1">
              <a:lumMod val="40000"/>
              <a:lumOff val="60000"/>
            </a:schemeClr>
          </a:solidFill>
        </p:grpSpPr>
        <p:sp>
          <p:nvSpPr>
            <p:cNvPr id="122" name="Rectangle 12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p:cNvGrpSpPr/>
          <p:nvPr/>
        </p:nvGrpSpPr>
        <p:grpSpPr>
          <a:xfrm rot="16200000">
            <a:off x="3352800" y="4343401"/>
            <a:ext cx="304800" cy="152400"/>
            <a:chOff x="609600" y="2895600"/>
            <a:chExt cx="304800" cy="228600"/>
          </a:xfrm>
          <a:solidFill>
            <a:schemeClr val="accent1">
              <a:lumMod val="40000"/>
              <a:lumOff val="60000"/>
            </a:schemeClr>
          </a:solidFill>
        </p:grpSpPr>
        <p:sp>
          <p:nvSpPr>
            <p:cNvPr id="127" name="Rectangle 12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rot="16200000">
            <a:off x="5562600" y="4343402"/>
            <a:ext cx="304800" cy="152400"/>
            <a:chOff x="609600" y="2895600"/>
            <a:chExt cx="304800" cy="228600"/>
          </a:xfrm>
          <a:solidFill>
            <a:schemeClr val="accent1">
              <a:lumMod val="40000"/>
              <a:lumOff val="60000"/>
            </a:schemeClr>
          </a:solidFill>
        </p:grpSpPr>
        <p:sp>
          <p:nvSpPr>
            <p:cNvPr id="132" name="Rectangle 13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135"/>
          <p:cNvGrpSpPr/>
          <p:nvPr/>
        </p:nvGrpSpPr>
        <p:grpSpPr>
          <a:xfrm rot="16200000">
            <a:off x="3352800" y="3581401"/>
            <a:ext cx="304800" cy="152400"/>
            <a:chOff x="609600" y="2895600"/>
            <a:chExt cx="304800" cy="228600"/>
          </a:xfrm>
          <a:solidFill>
            <a:schemeClr val="accent1">
              <a:lumMod val="40000"/>
              <a:lumOff val="60000"/>
            </a:schemeClr>
          </a:solidFill>
        </p:grpSpPr>
        <p:sp>
          <p:nvSpPr>
            <p:cNvPr id="137" name="Rectangle 13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1" name="Group 140"/>
          <p:cNvGrpSpPr/>
          <p:nvPr/>
        </p:nvGrpSpPr>
        <p:grpSpPr>
          <a:xfrm rot="16200000">
            <a:off x="5562600" y="3581402"/>
            <a:ext cx="304800" cy="152400"/>
            <a:chOff x="609600" y="2895600"/>
            <a:chExt cx="304800" cy="228600"/>
          </a:xfrm>
          <a:solidFill>
            <a:schemeClr val="accent1">
              <a:lumMod val="40000"/>
              <a:lumOff val="60000"/>
            </a:schemeClr>
          </a:solidFill>
        </p:grpSpPr>
        <p:sp>
          <p:nvSpPr>
            <p:cNvPr id="142" name="Rectangle 14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p:cNvGrpSpPr/>
          <p:nvPr/>
        </p:nvGrpSpPr>
        <p:grpSpPr>
          <a:xfrm rot="16200000">
            <a:off x="2590800" y="3124201"/>
            <a:ext cx="304800" cy="152400"/>
            <a:chOff x="609600" y="2895600"/>
            <a:chExt cx="304800" cy="228600"/>
          </a:xfrm>
          <a:solidFill>
            <a:srgbClr val="CDE89C"/>
          </a:solidFill>
        </p:grpSpPr>
        <p:sp>
          <p:nvSpPr>
            <p:cNvPr id="147" name="Rectangle 14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1" name="Group 150"/>
          <p:cNvGrpSpPr/>
          <p:nvPr/>
        </p:nvGrpSpPr>
        <p:grpSpPr>
          <a:xfrm rot="16200000">
            <a:off x="4953000" y="3124202"/>
            <a:ext cx="304800" cy="152400"/>
            <a:chOff x="609600" y="2895600"/>
            <a:chExt cx="304800" cy="228600"/>
          </a:xfrm>
          <a:solidFill>
            <a:srgbClr val="CDE89C"/>
          </a:solidFill>
        </p:grpSpPr>
        <p:sp>
          <p:nvSpPr>
            <p:cNvPr id="152" name="Rectangle 15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p:cNvGrpSpPr/>
          <p:nvPr/>
        </p:nvGrpSpPr>
        <p:grpSpPr>
          <a:xfrm rot="16200000">
            <a:off x="2438400" y="3124201"/>
            <a:ext cx="304800" cy="152400"/>
            <a:chOff x="609600" y="2895600"/>
            <a:chExt cx="304800" cy="228600"/>
          </a:xfrm>
          <a:solidFill>
            <a:srgbClr val="CDE89C"/>
          </a:solidFill>
        </p:grpSpPr>
        <p:sp>
          <p:nvSpPr>
            <p:cNvPr id="157" name="Rectangle 15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1" name="Group 160"/>
          <p:cNvGrpSpPr/>
          <p:nvPr/>
        </p:nvGrpSpPr>
        <p:grpSpPr>
          <a:xfrm rot="16200000">
            <a:off x="4800600" y="3124202"/>
            <a:ext cx="304800" cy="152400"/>
            <a:chOff x="609600" y="2895600"/>
            <a:chExt cx="304800" cy="228600"/>
          </a:xfrm>
          <a:solidFill>
            <a:srgbClr val="CDE89C"/>
          </a:solidFill>
        </p:grpSpPr>
        <p:sp>
          <p:nvSpPr>
            <p:cNvPr id="162" name="Rectangle 16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p:cNvGrpSpPr/>
          <p:nvPr/>
        </p:nvGrpSpPr>
        <p:grpSpPr>
          <a:xfrm rot="16200000">
            <a:off x="2286000" y="3124201"/>
            <a:ext cx="304800" cy="152400"/>
            <a:chOff x="609600" y="2895600"/>
            <a:chExt cx="304800" cy="228600"/>
          </a:xfrm>
          <a:solidFill>
            <a:srgbClr val="CDE89C"/>
          </a:solidFill>
        </p:grpSpPr>
        <p:sp>
          <p:nvSpPr>
            <p:cNvPr id="167" name="Rectangle 166"/>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p:cNvGrpSpPr/>
          <p:nvPr/>
        </p:nvGrpSpPr>
        <p:grpSpPr>
          <a:xfrm rot="16200000">
            <a:off x="4648200" y="3124202"/>
            <a:ext cx="304800" cy="152400"/>
            <a:chOff x="609600" y="2895600"/>
            <a:chExt cx="304800" cy="228600"/>
          </a:xfrm>
          <a:solidFill>
            <a:srgbClr val="CDE89C"/>
          </a:solidFill>
        </p:grpSpPr>
        <p:sp>
          <p:nvSpPr>
            <p:cNvPr id="172" name="Rectangle 171"/>
            <p:cNvSpPr/>
            <p:nvPr/>
          </p:nvSpPr>
          <p:spPr>
            <a:xfrm>
              <a:off x="6096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6858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p:cNvSpPr/>
            <p:nvPr/>
          </p:nvSpPr>
          <p:spPr>
            <a:xfrm>
              <a:off x="7620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838200" y="2895600"/>
              <a:ext cx="76200" cy="2286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7" name="Picture 17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1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0">
                                            <p:txEl>
                                              <p:pRg st="7" end="7"/>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4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51"/>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56"/>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6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66"/>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7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46"/>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51"/>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56"/>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1"/>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66"/>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71"/>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6"/>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81"/>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86"/>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116"/>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21"/>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126"/>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31"/>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136"/>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3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Ring vs. Hierarchical Rings</a:t>
            </a:r>
            <a:endParaRPr lang="en-US" dirty="0"/>
          </a:p>
        </p:txBody>
      </p:sp>
      <p:sp>
        <p:nvSpPr>
          <p:cNvPr id="4" name="Slide Number Placeholder 3"/>
          <p:cNvSpPr>
            <a:spLocks noGrp="1"/>
          </p:cNvSpPr>
          <p:nvPr>
            <p:ph type="sldNum" sz="quarter" idx="12"/>
          </p:nvPr>
        </p:nvSpPr>
        <p:spPr/>
        <p:txBody>
          <a:bodyPr/>
          <a:lstStyle/>
          <a:p>
            <a:fld id="{D4D2B188-1D62-4FCA-8363-938AD4629BBB}" type="slidenum">
              <a:rPr lang="en-US" smtClean="0"/>
              <a:pPr/>
              <a:t>8</a:t>
            </a:fld>
            <a:endParaRPr lang="en-US"/>
          </a:p>
        </p:txBody>
      </p:sp>
      <p:graphicFrame>
        <p:nvGraphicFramePr>
          <p:cNvPr id="6" name="Chart 5"/>
          <p:cNvGraphicFramePr/>
          <p:nvPr/>
        </p:nvGraphicFramePr>
        <p:xfrm>
          <a:off x="304800" y="990600"/>
          <a:ext cx="8458200" cy="4419600"/>
        </p:xfrm>
        <a:graphic>
          <a:graphicData uri="http://schemas.openxmlformats.org/drawingml/2006/chart">
            <c:chart xmlns:c="http://schemas.openxmlformats.org/drawingml/2006/chart" xmlns:r="http://schemas.openxmlformats.org/officeDocument/2006/relationships" r:id="rId3"/>
          </a:graphicData>
        </a:graphic>
      </p:graphicFrame>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
        <p:nvSpPr>
          <p:cNvPr id="13" name="TextBox 12"/>
          <p:cNvSpPr txBox="1"/>
          <p:nvPr/>
        </p:nvSpPr>
        <p:spPr>
          <a:xfrm>
            <a:off x="457200" y="5486400"/>
            <a:ext cx="8229600" cy="584775"/>
          </a:xfrm>
          <a:prstGeom prst="rect">
            <a:avLst/>
          </a:prstGeom>
          <a:solidFill>
            <a:srgbClr val="C28164"/>
          </a:solidFill>
          <a:ln w="38100">
            <a:solidFill>
              <a:schemeClr val="tx1"/>
            </a:solidFill>
          </a:ln>
        </p:spPr>
        <p:txBody>
          <a:bodyPr wrap="square" rtlCol="0">
            <a:spAutoFit/>
          </a:bodyPr>
          <a:lstStyle/>
          <a:p>
            <a:r>
              <a:rPr lang="en-US" sz="3200" dirty="0" smtClean="0">
                <a:latin typeface="+mj-lt"/>
              </a:rPr>
              <a:t>Design complexity increases power consumption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sp>
        <p:nvSpPr>
          <p:cNvPr id="3" name="Content Placeholder 2"/>
          <p:cNvSpPr>
            <a:spLocks noGrp="1"/>
          </p:cNvSpPr>
          <p:nvPr>
            <p:ph idx="1"/>
          </p:nvPr>
        </p:nvSpPr>
        <p:spPr/>
        <p:txBody>
          <a:bodyPr/>
          <a:lstStyle/>
          <a:p>
            <a:r>
              <a:rPr lang="en-US" b="1" dirty="0" smtClean="0"/>
              <a:t>Design a hierarchical ring that </a:t>
            </a:r>
          </a:p>
          <a:p>
            <a:pPr>
              <a:buNone/>
            </a:pPr>
            <a:r>
              <a:rPr lang="en-US" b="1" dirty="0" smtClean="0"/>
              <a:t>	has lower complexity </a:t>
            </a:r>
          </a:p>
          <a:p>
            <a:pPr>
              <a:buNone/>
            </a:pPr>
            <a:r>
              <a:rPr lang="en-US" b="1" dirty="0" smtClean="0"/>
              <a:t>	without sacrificing performance</a:t>
            </a: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4D2B188-1D62-4FCA-8363-938AD4629BBB}" type="slidenum">
              <a:rPr lang="en-US" smtClean="0"/>
              <a:pPr/>
              <a:t>9</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6517228"/>
            <a:ext cx="914400" cy="264572"/>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4000</Words>
  <Application>Microsoft Macintosh PowerPoint</Application>
  <PresentationFormat>On-screen Show (4:3)</PresentationFormat>
  <Paragraphs>530</Paragraphs>
  <Slides>52</Slides>
  <Notes>41</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Design and Evaluation of Hierarchical Rings with Deflection Routing</vt:lpstr>
      <vt:lpstr>Executive Summary</vt:lpstr>
      <vt:lpstr>Outline</vt:lpstr>
      <vt:lpstr>Scaling Problems in a Ring NoC</vt:lpstr>
      <vt:lpstr>Alternative: Hierarchical Designs</vt:lpstr>
      <vt:lpstr>Single Ring vs. Hierarchical Rings</vt:lpstr>
      <vt:lpstr>Complexity in Hierarchical Designs</vt:lpstr>
      <vt:lpstr>Single Ring vs. Hierarchical Rings</vt:lpstr>
      <vt:lpstr>Our Goal</vt:lpstr>
      <vt:lpstr>Outline</vt:lpstr>
      <vt:lpstr>Key Idea</vt:lpstr>
      <vt:lpstr>Local Router</vt:lpstr>
      <vt:lpstr>Eliminating Buffers in Local Routers</vt:lpstr>
      <vt:lpstr>Eliminating Buffers in Local Routers</vt:lpstr>
      <vt:lpstr>Deflection Routing</vt:lpstr>
      <vt:lpstr>Bridge Router</vt:lpstr>
      <vt:lpstr>Eliminating Buffers in Bridge Routers</vt:lpstr>
      <vt:lpstr>Eliminating Buffers in Bridge Routers</vt:lpstr>
      <vt:lpstr>Outline</vt:lpstr>
      <vt:lpstr>Livelock in Deflection Routing</vt:lpstr>
      <vt:lpstr>HiRD: Injection Guarantee</vt:lpstr>
      <vt:lpstr>Livelock in Deflection Routing</vt:lpstr>
      <vt:lpstr>HiRD: Transfer Guarantee</vt:lpstr>
      <vt:lpstr>Ejection Guarantee</vt:lpstr>
      <vt:lpstr>End-to-end Delivery Guarantees</vt:lpstr>
      <vt:lpstr>Outline</vt:lpstr>
      <vt:lpstr>An Overview of HiRD</vt:lpstr>
      <vt:lpstr>Putting It All Together</vt:lpstr>
      <vt:lpstr>Outline</vt:lpstr>
      <vt:lpstr>Methodology</vt:lpstr>
      <vt:lpstr>Comparison to Previous Designs</vt:lpstr>
      <vt:lpstr>Results: System Performance</vt:lpstr>
      <vt:lpstr>Results: Network Power</vt:lpstr>
      <vt:lpstr>Router Area and Critical Path</vt:lpstr>
      <vt:lpstr>Additional Results</vt:lpstr>
      <vt:lpstr>Outline</vt:lpstr>
      <vt:lpstr>Conclusion</vt:lpstr>
      <vt:lpstr>Design and Evaluation of Hierarchical Rings with Deflection Routing</vt:lpstr>
      <vt:lpstr>Backup Slides</vt:lpstr>
      <vt:lpstr>Network Intensive Workloads</vt:lpstr>
      <vt:lpstr>System Performance</vt:lpstr>
      <vt:lpstr>Network Power</vt:lpstr>
      <vt:lpstr>Detailed Results</vt:lpstr>
      <vt:lpstr>Multithreaded Applications</vt:lpstr>
      <vt:lpstr>Network Latency</vt:lpstr>
      <vt:lpstr>Synthetic Traffic Evaluations</vt:lpstr>
      <vt:lpstr>Topology Comparison</vt:lpstr>
      <vt:lpstr>Sweep over Different Bandwidth</vt:lpstr>
      <vt:lpstr>Packet Reassembly</vt:lpstr>
      <vt:lpstr>Other Optimizations</vt:lpstr>
      <vt:lpstr>Related Concurrent Works</vt:lpstr>
      <vt:lpstr>Some Related Previous Works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2014-06-19T01:58:37Z</dcterms:created>
  <dcterms:modified xsi:type="dcterms:W3CDTF">2014-10-27T21:53:24Z</dcterms:modified>
</cp:coreProperties>
</file>