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84" r:id="rId2"/>
    <p:sldMasterId id="2147483686" r:id="rId3"/>
    <p:sldMasterId id="2147483696" r:id="rId4"/>
    <p:sldMasterId id="2147483699" r:id="rId5"/>
    <p:sldMasterId id="2147483701" r:id="rId6"/>
  </p:sldMasterIdLst>
  <p:notesMasterIdLst>
    <p:notesMasterId r:id="rId31"/>
  </p:notesMasterIdLst>
  <p:handoutMasterIdLst>
    <p:handoutMasterId r:id="rId32"/>
  </p:handoutMasterIdLst>
  <p:sldIdLst>
    <p:sldId id="257" r:id="rId7"/>
    <p:sldId id="382" r:id="rId8"/>
    <p:sldId id="425" r:id="rId9"/>
    <p:sldId id="372" r:id="rId10"/>
    <p:sldId id="373" r:id="rId11"/>
    <p:sldId id="383" r:id="rId12"/>
    <p:sldId id="384" r:id="rId13"/>
    <p:sldId id="433" r:id="rId14"/>
    <p:sldId id="439" r:id="rId15"/>
    <p:sldId id="390" r:id="rId16"/>
    <p:sldId id="427" r:id="rId17"/>
    <p:sldId id="440" r:id="rId18"/>
    <p:sldId id="416" r:id="rId19"/>
    <p:sldId id="414" r:id="rId20"/>
    <p:sldId id="415" r:id="rId21"/>
    <p:sldId id="443" r:id="rId22"/>
    <p:sldId id="379" r:id="rId23"/>
    <p:sldId id="380" r:id="rId24"/>
    <p:sldId id="385" r:id="rId25"/>
    <p:sldId id="411" r:id="rId26"/>
    <p:sldId id="381" r:id="rId27"/>
    <p:sldId id="444" r:id="rId28"/>
    <p:sldId id="434" r:id="rId29"/>
    <p:sldId id="412" r:id="rId30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4572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9144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13716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18288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D00"/>
    <a:srgbClr val="2953D1"/>
    <a:srgbClr val="FFC200"/>
    <a:srgbClr val="B24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87" autoAdjust="0"/>
    <p:restoredTop sz="98720" autoAdjust="0"/>
  </p:normalViewPr>
  <p:slideViewPr>
    <p:cSldViewPr snapToGrid="0">
      <p:cViewPr>
        <p:scale>
          <a:sx n="75" d="100"/>
          <a:sy n="75" d="100"/>
        </p:scale>
        <p:origin x="-1400" y="-16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24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3.xml"/><Relationship Id="rId6" Type="http://schemas.openxmlformats.org/officeDocument/2006/relationships/slideMaster" Target="slideMasters/slideMaster6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3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04183939615"/>
          <c:y val="0.0237304692061867"/>
          <c:w val="0.847947379123578"/>
          <c:h val="0.856372009880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hist</c:v>
                </c:pt>
                <c:pt idx="1">
                  <c:v>mg</c:v>
                </c:pt>
                <c:pt idx="2">
                  <c:v>cg</c:v>
                </c:pt>
                <c:pt idx="3">
                  <c:v>is</c:v>
                </c:pt>
                <c:pt idx="4">
                  <c:v>bt</c:v>
                </c:pt>
                <c:pt idx="5">
                  <c:v>ft</c:v>
                </c:pt>
                <c:pt idx="6">
                  <c:v>gmean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0.7</c:v>
                </c:pt>
                <c:pt idx="1">
                  <c:v>0.595</c:v>
                </c:pt>
                <c:pt idx="2">
                  <c:v>0.345</c:v>
                </c:pt>
                <c:pt idx="3">
                  <c:v>0.566</c:v>
                </c:pt>
                <c:pt idx="4">
                  <c:v>0.861</c:v>
                </c:pt>
                <c:pt idx="5">
                  <c:v>0.408</c:v>
                </c:pt>
                <c:pt idx="6">
                  <c:v>0.552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9710056"/>
        <c:axId val="789713064"/>
      </c:barChart>
      <c:catAx>
        <c:axId val="789710056"/>
        <c:scaling>
          <c:orientation val="minMax"/>
        </c:scaling>
        <c:delete val="0"/>
        <c:axPos val="b"/>
        <c:majorTickMark val="out"/>
        <c:minorTickMark val="none"/>
        <c:tickLblPos val="nextTo"/>
        <c:crossAx val="789713064"/>
        <c:crosses val="autoZero"/>
        <c:auto val="1"/>
        <c:lblAlgn val="ctr"/>
        <c:lblOffset val="100"/>
        <c:noMultiLvlLbl val="0"/>
      </c:catAx>
      <c:valAx>
        <c:axId val="7897130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200"/>
                </a:pPr>
                <a:r>
                  <a:rPr lang="en-US" sz="2200"/>
                  <a:t>Normalized Execution Time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89710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3308027731593"/>
          <c:y val="0.214521890245297"/>
          <c:w val="0.865735796969602"/>
          <c:h val="0.6965822007935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Thread cluster memory scheduler [Kim+, MICRO'10]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cat>
            <c:strRef>
              <c:f>Sheet1!$A$2:$A$8</c:f>
              <c:strCache>
                <c:ptCount val="7"/>
                <c:pt idx="0">
                  <c:v>hist</c:v>
                </c:pt>
                <c:pt idx="1">
                  <c:v>mg</c:v>
                </c:pt>
                <c:pt idx="2">
                  <c:v>cg</c:v>
                </c:pt>
                <c:pt idx="3">
                  <c:v>is</c:v>
                </c:pt>
                <c:pt idx="4">
                  <c:v>bt</c:v>
                </c:pt>
                <c:pt idx="5">
                  <c:v>ft</c:v>
                </c:pt>
                <c:pt idx="6">
                  <c:v>gmean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0.96</c:v>
                </c:pt>
                <c:pt idx="1">
                  <c:v>1.0</c:v>
                </c:pt>
                <c:pt idx="2">
                  <c:v>0.95</c:v>
                </c:pt>
                <c:pt idx="3">
                  <c:v>0.97</c:v>
                </c:pt>
                <c:pt idx="4">
                  <c:v>1.0</c:v>
                </c:pt>
                <c:pt idx="5">
                  <c:v>0.85</c:v>
                </c:pt>
                <c:pt idx="6">
                  <c:v>0.95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Thread criticality prediction (TCP)-based memory scheduler</c:v>
                </c:pt>
              </c:strCache>
            </c:strRef>
          </c:tx>
          <c:spPr>
            <a:solidFill>
              <a:srgbClr val="660066"/>
            </a:solidFill>
          </c:spPr>
          <c:invertIfNegative val="0"/>
          <c:cat>
            <c:strRef>
              <c:f>Sheet1!$A$2:$A$8</c:f>
              <c:strCache>
                <c:ptCount val="7"/>
                <c:pt idx="0">
                  <c:v>hist</c:v>
                </c:pt>
                <c:pt idx="1">
                  <c:v>mg</c:v>
                </c:pt>
                <c:pt idx="2">
                  <c:v>cg</c:v>
                </c:pt>
                <c:pt idx="3">
                  <c:v>is</c:v>
                </c:pt>
                <c:pt idx="4">
                  <c:v>bt</c:v>
                </c:pt>
                <c:pt idx="5">
                  <c:v>ft</c:v>
                </c:pt>
                <c:pt idx="6">
                  <c:v>gmean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0.88</c:v>
                </c:pt>
                <c:pt idx="1">
                  <c:v>1.12</c:v>
                </c:pt>
                <c:pt idx="2">
                  <c:v>1.03</c:v>
                </c:pt>
                <c:pt idx="3">
                  <c:v>0.72</c:v>
                </c:pt>
                <c:pt idx="4">
                  <c:v>1.0</c:v>
                </c:pt>
                <c:pt idx="5">
                  <c:v>0.68</c:v>
                </c:pt>
                <c:pt idx="6">
                  <c:v>0.895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Parallel application memory scheduler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Sheet1!$A$2:$A$8</c:f>
              <c:strCache>
                <c:ptCount val="7"/>
                <c:pt idx="0">
                  <c:v>hist</c:v>
                </c:pt>
                <c:pt idx="1">
                  <c:v>mg</c:v>
                </c:pt>
                <c:pt idx="2">
                  <c:v>cg</c:v>
                </c:pt>
                <c:pt idx="3">
                  <c:v>is</c:v>
                </c:pt>
                <c:pt idx="4">
                  <c:v>bt</c:v>
                </c:pt>
                <c:pt idx="5">
                  <c:v>ft</c:v>
                </c:pt>
                <c:pt idx="6">
                  <c:v>gmean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0.8</c:v>
                </c:pt>
                <c:pt idx="1">
                  <c:v>0.95</c:v>
                </c:pt>
                <c:pt idx="2">
                  <c:v>0.93</c:v>
                </c:pt>
                <c:pt idx="3">
                  <c:v>0.7</c:v>
                </c:pt>
                <c:pt idx="4">
                  <c:v>1.0</c:v>
                </c:pt>
                <c:pt idx="5">
                  <c:v>0.66</c:v>
                </c:pt>
                <c:pt idx="6">
                  <c:v>0.83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1372664"/>
        <c:axId val="791378456"/>
      </c:barChart>
      <c:catAx>
        <c:axId val="791372664"/>
        <c:scaling>
          <c:orientation val="minMax"/>
        </c:scaling>
        <c:delete val="0"/>
        <c:axPos val="b"/>
        <c:majorTickMark val="out"/>
        <c:minorTickMark val="none"/>
        <c:tickLblPos val="nextTo"/>
        <c:crossAx val="791378456"/>
        <c:crosses val="autoZero"/>
        <c:auto val="1"/>
        <c:lblAlgn val="ctr"/>
        <c:lblOffset val="100"/>
        <c:noMultiLvlLbl val="0"/>
      </c:catAx>
      <c:valAx>
        <c:axId val="79137845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200"/>
                </a:pPr>
                <a:r>
                  <a:rPr lang="en-US" sz="2200" dirty="0" smtClean="0"/>
                  <a:t>Normalized Execution Time (normalized to FR-FCFS)</a:t>
                </a:r>
                <a:endParaRPr lang="en-US" sz="220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7913726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60358565737052"/>
          <c:y val="0.00986219726879963"/>
          <c:w val="0.687250996015936"/>
          <c:h val="0.165201442337701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2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0.11952</cdr:x>
      <cdr:y>0.32967</cdr:y>
    </cdr:from>
    <cdr:to>
      <cdr:x>0.99402</cdr:x>
      <cdr:y>0.33467</cdr:y>
    </cdr:to>
    <cdr:sp macro="" textlink="">
      <cdr:nvSpPr>
        <cdr:cNvPr id="3" name="Straight Connector 2"/>
        <cdr:cNvSpPr/>
      </cdr:nvSpPr>
      <cdr:spPr>
        <a:xfrm xmlns:a="http://schemas.openxmlformats.org/drawingml/2006/main" flipV="1">
          <a:off x="1524000" y="2334485"/>
          <a:ext cx="11150550" cy="35392"/>
        </a:xfrm>
        <a:prstGeom xmlns:a="http://schemas.openxmlformats.org/drawingml/2006/main" prst="line">
          <a:avLst/>
        </a:prstGeom>
        <a:ln xmlns:a="http://schemas.openxmlformats.org/drawingml/2006/main" w="50800">
          <a:solidFill>
            <a:schemeClr val="tx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C8449EF-AB8F-9D41-BDC4-A17819CB105D}" type="datetime1">
              <a:rPr lang="en-US"/>
              <a:pPr>
                <a:defRPr/>
              </a:pPr>
              <a:t>12/29/11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145A4E0-1A46-5848-9B65-2E81F6736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55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2712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800" dirty="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3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800" dirty="0" smtClean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800" dirty="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1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800" dirty="0" smtClean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452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452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Gill Sans" charset="0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r>
              <a:rPr lang="en-US" smtClean="0"/>
              <a:t>‹#›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Gill Sans" charset="0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fld id="{5EC18313-145E-6247-BCE4-8AD4FF916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Gill Sans" charset="0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r>
              <a:rPr lang="en-US" smtClean="0"/>
              <a:t>‹#›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Gill Sans" charset="0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fld id="{3C3F2AA8-3742-264C-888B-8BDB010D4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Gill Sans" charset="0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r>
              <a:rPr lang="en-US" smtClean="0"/>
              <a:t>‹#›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Gill Sans" charset="0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fld id="{5EC18313-145E-6247-BCE4-8AD4FF916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316" y="433493"/>
            <a:ext cx="11379200" cy="11921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6027" y="2059095"/>
            <a:ext cx="11379200" cy="693589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443308" y="9211735"/>
            <a:ext cx="4118187" cy="347698"/>
          </a:xfrm>
          <a:prstGeom prst="rect">
            <a:avLst/>
          </a:prstGeom>
        </p:spPr>
        <p:txBody>
          <a:bodyPr lIns="130005" tIns="65003" rIns="130005" bIns="65003"/>
          <a:lstStyle>
            <a:lvl1pPr>
              <a:defRPr smtClean="0"/>
            </a:lvl1pPr>
          </a:lstStyle>
          <a:p>
            <a:r>
              <a:rPr lang="en-US" sz="4300"/>
              <a:t>‹#›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9320108" y="9320109"/>
            <a:ext cx="2817707" cy="239324"/>
          </a:xfrm>
        </p:spPr>
        <p:txBody>
          <a:bodyPr/>
          <a:lstStyle>
            <a:lvl1pPr>
              <a:defRPr smtClean="0"/>
            </a:lvl1pPr>
          </a:lstStyle>
          <a:p>
            <a:fld id="{5BBDCE72-7E8A-944D-837B-EA12E070D0B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A4224-D72F-2D42-9B19-4029D4EE12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Gill Sans" charset="0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r>
              <a:rPr lang="en-US" smtClean="0"/>
              <a:t>‹#›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Gill Sans" charset="0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fld id="{5EC18313-145E-6247-BCE4-8AD4FF916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4" Type="http://schemas.openxmlformats.org/officeDocument/2006/relationships/theme" Target="../theme/theme4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15975" y="0"/>
            <a:ext cx="11379200" cy="162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108594" bIns="50797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Verdana" charset="0"/>
              </a:rPr>
              <a:t>Click to edit Master title style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4863" y="2057400"/>
            <a:ext cx="11379200" cy="7696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108594" bIns="50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Verdana" charset="0"/>
              </a:rPr>
              <a:t>Click to edit Master text styles</a:t>
            </a:r>
          </a:p>
          <a:p>
            <a:pPr lvl="1"/>
            <a:r>
              <a:rPr lang="en-US">
                <a:sym typeface="Verdana" charset="0"/>
              </a:rPr>
              <a:t>Second level</a:t>
            </a:r>
          </a:p>
          <a:p>
            <a:pPr lvl="2"/>
            <a:r>
              <a:rPr lang="en-US">
                <a:sym typeface="Verdana" charset="0"/>
              </a:rPr>
              <a:t>Third level</a:t>
            </a:r>
          </a:p>
          <a:p>
            <a:pPr lvl="3"/>
            <a:r>
              <a:rPr lang="en-US">
                <a:sym typeface="Verdana" charset="0"/>
              </a:rPr>
              <a:t>Fourth level</a:t>
            </a:r>
          </a:p>
          <a:p>
            <a:pPr lvl="4"/>
            <a:r>
              <a:rPr lang="en-US">
                <a:sym typeface="Verdana" charset="0"/>
              </a:rPr>
              <a:t>Fifth level</a:t>
            </a:r>
          </a:p>
        </p:txBody>
      </p:sp>
      <p:sp>
        <p:nvSpPr>
          <p:cNvPr id="2051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1531600" y="9309100"/>
            <a:ext cx="371475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solidFill>
                  <a:schemeClr val="tx1"/>
                </a:solidFill>
                <a:latin typeface="+mn-lt"/>
                <a:ea typeface="Verdana" charset="0"/>
                <a:cs typeface="Verdana" charset="0"/>
                <a:sym typeface="Verdana" charset="0"/>
              </a:defRPr>
            </a:lvl1pPr>
          </a:lstStyle>
          <a:p>
            <a:pPr>
              <a:defRPr/>
            </a:pPr>
            <a:fld id="{8EB36121-9CA8-7C4F-A014-7F4E73DDF31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"/>
          <p:cNvGrpSpPr>
            <a:grpSpLocks/>
          </p:cNvGrpSpPr>
          <p:nvPr userDrawn="1"/>
        </p:nvGrpSpPr>
        <p:grpSpPr bwMode="auto">
          <a:xfrm>
            <a:off x="862013" y="1739900"/>
            <a:ext cx="11318875" cy="155575"/>
            <a:chOff x="0" y="0"/>
            <a:chExt cx="7129" cy="98"/>
          </a:xfrm>
        </p:grpSpPr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0" y="0"/>
              <a:ext cx="4170" cy="98"/>
            </a:xfrm>
            <a:prstGeom prst="rect">
              <a:avLst/>
            </a:prstGeom>
            <a:solidFill>
              <a:srgbClr val="CC5500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4300"/>
            </a:p>
          </p:txBody>
        </p:sp>
        <p:sp>
          <p:nvSpPr>
            <p:cNvPr id="7" name="Line 3"/>
            <p:cNvSpPr>
              <a:spLocks noChangeShapeType="1"/>
            </p:cNvSpPr>
            <p:nvPr/>
          </p:nvSpPr>
          <p:spPr bwMode="auto">
            <a:xfrm>
              <a:off x="0" y="0"/>
              <a:ext cx="7129" cy="0"/>
            </a:xfrm>
            <a:prstGeom prst="line">
              <a:avLst/>
            </a:prstGeom>
            <a:noFill/>
            <a:ln w="9525">
              <a:solidFill>
                <a:srgbClr val="CC55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43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transition xmlns:p14="http://schemas.microsoft.com/office/powerpoint/2010/main"/>
  <p:hf hdr="0" ftr="0" dt="0"/>
  <p:txStyles>
    <p:titleStyle>
      <a:lvl1pPr marL="6350" indent="-6350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+mj-lt"/>
          <a:ea typeface="+mj-ea"/>
          <a:cs typeface="+mj-cs"/>
          <a:sym typeface="Verdana" charset="0"/>
        </a:defRPr>
      </a:lvl1pPr>
      <a:lvl2pPr marL="6350" indent="-6350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2pPr>
      <a:lvl3pPr marL="6350" indent="-6350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3pPr>
      <a:lvl4pPr marL="6350" indent="-6350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4pPr>
      <a:lvl5pPr marL="6350" indent="-6350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5pPr>
      <a:lvl6pPr marL="463526" algn="l" rtl="0" fontAlgn="base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6pPr>
      <a:lvl7pPr marL="920702" algn="l" rtl="0" fontAlgn="base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7pPr>
      <a:lvl8pPr marL="1377880" algn="l" rtl="0" fontAlgn="base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8pPr>
      <a:lvl9pPr marL="1835056" algn="l" rtl="0" fontAlgn="base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9pPr>
    </p:titleStyle>
    <p:bodyStyle>
      <a:lvl1pPr marL="508000" indent="-468313" algn="l" rtl="0" eaLnBrk="0" fontAlgn="base" hangingPunct="0">
        <a:spcBef>
          <a:spcPts val="1000"/>
        </a:spcBef>
        <a:spcAft>
          <a:spcPct val="0"/>
        </a:spcAft>
        <a:buClr>
          <a:srgbClr val="CC5500"/>
        </a:buClr>
        <a:buSzPct val="125000"/>
        <a:buFont typeface="Arial" charset="0"/>
        <a:buChar char="•"/>
        <a:defRPr sz="43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1pPr>
      <a:lvl2pPr marL="895350" indent="-434975" algn="l" rtl="0" eaLnBrk="0" fontAlgn="base" hangingPunct="0">
        <a:spcBef>
          <a:spcPts val="900"/>
        </a:spcBef>
        <a:spcAft>
          <a:spcPct val="0"/>
        </a:spcAft>
        <a:buClr>
          <a:srgbClr val="CC5500"/>
        </a:buClr>
        <a:buSzPct val="125000"/>
        <a:buFont typeface="Arial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2pPr>
      <a:lvl3pPr marL="1292225" indent="-393700" algn="l" rtl="0" eaLnBrk="0" fontAlgn="base" hangingPunct="0">
        <a:spcBef>
          <a:spcPts val="800"/>
        </a:spcBef>
        <a:spcAft>
          <a:spcPct val="0"/>
        </a:spcAft>
        <a:buClr>
          <a:srgbClr val="CC5500"/>
        </a:buClr>
        <a:buSzPct val="125000"/>
        <a:buFont typeface="Arial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3pPr>
      <a:lvl4pPr marL="1681163" indent="-385763" algn="l" rtl="0" eaLnBrk="0" fontAlgn="base" hangingPunct="0">
        <a:spcBef>
          <a:spcPts val="700"/>
        </a:spcBef>
        <a:spcAft>
          <a:spcPct val="0"/>
        </a:spcAft>
        <a:buClr>
          <a:srgbClr val="CC5500"/>
        </a:buClr>
        <a:buSzPct val="125000"/>
        <a:buFont typeface="Arial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4pPr>
      <a:lvl5pPr marL="2081213" indent="-396875" algn="l" rtl="0" eaLnBrk="0" fontAlgn="base" hangingPunct="0">
        <a:spcBef>
          <a:spcPts val="900"/>
        </a:spcBef>
        <a:spcAft>
          <a:spcPct val="0"/>
        </a:spcAft>
        <a:buClr>
          <a:srgbClr val="CC5500"/>
        </a:buClr>
        <a:buSzPct val="125000"/>
        <a:buFont typeface="Arial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5pPr>
      <a:lvl6pPr marL="2539870" indent="-398442" algn="l" rtl="0" fontAlgn="base">
        <a:spcBef>
          <a:spcPts val="900"/>
        </a:spcBef>
        <a:spcAft>
          <a:spcPct val="0"/>
        </a:spcAft>
        <a:buClr>
          <a:srgbClr val="CC5500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6pPr>
      <a:lvl7pPr marL="2997046" indent="-398442" algn="l" rtl="0" fontAlgn="base">
        <a:spcBef>
          <a:spcPts val="900"/>
        </a:spcBef>
        <a:spcAft>
          <a:spcPct val="0"/>
        </a:spcAft>
        <a:buClr>
          <a:srgbClr val="CC5500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7pPr>
      <a:lvl8pPr marL="3454224" indent="-398442" algn="l" rtl="0" fontAlgn="base">
        <a:spcBef>
          <a:spcPts val="900"/>
        </a:spcBef>
        <a:spcAft>
          <a:spcPct val="0"/>
        </a:spcAft>
        <a:buClr>
          <a:srgbClr val="CC5500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8pPr>
      <a:lvl9pPr marL="3911400" indent="-398442" algn="l" rtl="0" fontAlgn="base">
        <a:spcBef>
          <a:spcPts val="900"/>
        </a:spcBef>
        <a:spcAft>
          <a:spcPct val="0"/>
        </a:spcAft>
        <a:buClr>
          <a:srgbClr val="CC5500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9pPr>
    </p:bodyStyle>
    <p:otherStyle>
      <a:defPPr>
        <a:defRPr lang="en-US"/>
      </a:defPPr>
      <a:lvl1pPr marL="0" algn="l" defTabSz="4571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6" algn="l" defTabSz="4571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4571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4571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4571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4" algn="l" defTabSz="4571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4571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4571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4571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866775" y="1733550"/>
            <a:ext cx="11318875" cy="155575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lIns="130039" tIns="65020" rIns="130039" bIns="65020"/>
          <a:lstStyle/>
          <a:p>
            <a:pPr>
              <a:defRPr/>
            </a:pPr>
            <a:endParaRPr lang="en-US" sz="3400" dirty="0">
              <a:latin typeface="Times New Roman" pitchFamily="18" charset="0"/>
              <a:ea typeface="Arial"/>
              <a:cs typeface="Arial" charset="0"/>
            </a:endParaRP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866775" y="9102725"/>
            <a:ext cx="1127125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 lIns="130039" tIns="65020" rIns="130039" bIns="65020"/>
          <a:lstStyle/>
          <a:p>
            <a:pPr>
              <a:defRPr/>
            </a:pPr>
            <a:endParaRPr lang="en-US" sz="1800" dirty="0">
              <a:latin typeface="Arial" charset="0"/>
              <a:ea typeface="Arial"/>
              <a:cs typeface="Arial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974725" y="8886825"/>
            <a:ext cx="27098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/>
          <a:lstStyle/>
          <a:p>
            <a:pPr>
              <a:defRPr/>
            </a:pPr>
            <a:endParaRPr lang="en-US" sz="1700" dirty="0">
              <a:latin typeface="Verdana" pitchFamily="34" charset="0"/>
              <a:ea typeface="Arial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079038" y="9212263"/>
            <a:ext cx="2384425" cy="541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39" tIns="65020" rIns="130039" bIns="65020" anchor="ctr"/>
          <a:lstStyle/>
          <a:p>
            <a:pPr algn="ctr">
              <a:defRPr/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399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7563" y="433388"/>
            <a:ext cx="1137920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39" tIns="65020" rIns="130039" bIns="650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99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6450" y="2058988"/>
            <a:ext cx="11379200" cy="693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39" tIns="65020" rIns="130039" bIns="650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4443413" y="9212263"/>
            <a:ext cx="4117975" cy="3476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130039" tIns="65020" rIns="130039" bIns="65020" numCol="1" anchor="t" anchorCtr="0" compatLnSpc="1">
            <a:prstTxWarp prst="textNoShape">
              <a:avLst/>
            </a:prstTxWarp>
          </a:bodyPr>
          <a:lstStyle>
            <a:lvl1pPr algn="ctr">
              <a:defRPr sz="1700">
                <a:latin typeface="Verdana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‹#›</a:t>
            </a:r>
            <a:endParaRPr lang="en-US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9320213" y="9320213"/>
            <a:ext cx="2817812" cy="2397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130039" tIns="65020" rIns="130039" bIns="65020" numCol="1" anchor="t" anchorCtr="0" compatLnSpc="1">
            <a:prstTxWarp prst="textNoShape">
              <a:avLst/>
            </a:prstTxWarp>
          </a:bodyPr>
          <a:lstStyle>
            <a:lvl1pPr algn="r">
              <a:defRPr sz="1700">
                <a:latin typeface="Verdana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AF58E9CC-F675-524A-9002-9C9C79D9C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5pPr>
      <a:lvl6pPr marL="650197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6pPr>
      <a:lvl7pPr marL="1300393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7pPr>
      <a:lvl8pPr marL="1950590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8pPr>
      <a:lvl9pPr marL="2600786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9pPr>
    </p:titleStyle>
    <p:bodyStyle>
      <a:lvl1pPr marL="666750" indent="-666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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1290638" indent="-6207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"/>
        <a:defRPr sz="3700">
          <a:solidFill>
            <a:schemeClr val="tx1"/>
          </a:solidFill>
          <a:latin typeface="+mn-lt"/>
          <a:ea typeface="+mn-ea"/>
          <a:cs typeface="+mn-cs"/>
        </a:defRPr>
      </a:lvl2pPr>
      <a:lvl3pPr marL="1854200" indent="-56197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Lucida Grande"/>
        <a:buChar char="-"/>
        <a:defRPr sz="3300">
          <a:solidFill>
            <a:schemeClr val="tx1"/>
          </a:solidFill>
          <a:latin typeface="+mn-lt"/>
          <a:ea typeface="+mn-ea"/>
          <a:cs typeface="+mn-cs"/>
        </a:defRPr>
      </a:lvl3pPr>
      <a:lvl4pPr marL="2408238" indent="-54927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q"/>
        <a:defRPr sz="2800">
          <a:solidFill>
            <a:schemeClr val="tx1"/>
          </a:solidFill>
          <a:latin typeface="+mn-lt"/>
          <a:ea typeface="+mn-ea"/>
          <a:cs typeface="+mn-cs"/>
        </a:defRPr>
      </a:lvl4pPr>
      <a:lvl5pPr marL="2976563" indent="-56515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5pPr>
      <a:lvl6pPr marL="3628007" indent="-566666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6pPr>
      <a:lvl7pPr marL="4278204" indent="-566666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7pPr>
      <a:lvl8pPr marL="4928401" indent="-566666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8pPr>
      <a:lvl9pPr marL="5578597" indent="-566666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19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197" algn="l" defTabSz="65019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93" algn="l" defTabSz="65019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90" algn="l" defTabSz="65019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86" algn="l" defTabSz="65019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83" algn="l" defTabSz="65019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80" algn="l" defTabSz="65019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376" algn="l" defTabSz="65019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573" algn="l" defTabSz="65019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866776" y="1733559"/>
            <a:ext cx="11318875" cy="155575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lIns="129999" tIns="65000" rIns="129999" bIns="65000"/>
          <a:lstStyle/>
          <a:p>
            <a:pPr>
              <a:defRPr/>
            </a:pPr>
            <a:endParaRPr lang="en-US" sz="3400" dirty="0">
              <a:latin typeface="Times New Roman" pitchFamily="18" charset="0"/>
              <a:ea typeface="Arial"/>
              <a:cs typeface="Arial" charset="0"/>
            </a:endParaRP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866775" y="9102726"/>
            <a:ext cx="1127125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 lIns="129999" tIns="65000" rIns="129999" bIns="65000"/>
          <a:lstStyle/>
          <a:p>
            <a:pPr>
              <a:defRPr/>
            </a:pPr>
            <a:endParaRPr lang="en-US" sz="1800" dirty="0">
              <a:latin typeface="Arial" charset="0"/>
              <a:ea typeface="Arial"/>
              <a:cs typeface="Arial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974726" y="8886833"/>
            <a:ext cx="2709862" cy="6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9999" tIns="65000" rIns="129999" bIns="65000"/>
          <a:lstStyle/>
          <a:p>
            <a:pPr>
              <a:defRPr/>
            </a:pPr>
            <a:endParaRPr lang="en-US" sz="1700" dirty="0">
              <a:latin typeface="Verdana" pitchFamily="34" charset="0"/>
              <a:ea typeface="Arial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079047" y="9212264"/>
            <a:ext cx="2384425" cy="5413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99" tIns="65000" rIns="129999" bIns="65000" anchor="ctr"/>
          <a:lstStyle/>
          <a:p>
            <a:pPr algn="ctr">
              <a:defRPr/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399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7563" y="433388"/>
            <a:ext cx="1137920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9999" tIns="65000" rIns="129999" bIns="65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99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6450" y="2058996"/>
            <a:ext cx="11379200" cy="693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9999" tIns="65000" rIns="129999" bIns="6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4443421" y="9212263"/>
            <a:ext cx="4117975" cy="3476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129999" tIns="65000" rIns="129999" bIns="65000" numCol="1" anchor="t" anchorCtr="0" compatLnSpc="1">
            <a:prstTxWarp prst="textNoShape">
              <a:avLst/>
            </a:prstTxWarp>
          </a:bodyPr>
          <a:lstStyle>
            <a:lvl1pPr algn="ctr">
              <a:defRPr sz="1700">
                <a:latin typeface="Verdana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‹#›</a:t>
            </a:r>
            <a:endParaRPr lang="en-US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9320213" y="9320213"/>
            <a:ext cx="2817812" cy="2397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129999" tIns="65000" rIns="129999" bIns="65000" numCol="1" anchor="t" anchorCtr="0" compatLnSpc="1">
            <a:prstTxWarp prst="textNoShape">
              <a:avLst/>
            </a:prstTxWarp>
          </a:bodyPr>
          <a:lstStyle>
            <a:lvl1pPr algn="r">
              <a:defRPr sz="1700">
                <a:latin typeface="Verdana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AF58E9CC-F675-524A-9002-9C9C79D9C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3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5pPr>
      <a:lvl6pPr marL="649995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6pPr>
      <a:lvl7pPr marL="1299992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7pPr>
      <a:lvl8pPr marL="1949993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8pPr>
      <a:lvl9pPr marL="2599989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9pPr>
    </p:titleStyle>
    <p:bodyStyle>
      <a:lvl1pPr marL="666545" indent="-66654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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1290241" indent="-620524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"/>
        <a:defRPr sz="3700">
          <a:solidFill>
            <a:schemeClr val="tx1"/>
          </a:solidFill>
          <a:latin typeface="+mn-lt"/>
          <a:ea typeface="+mn-ea"/>
          <a:cs typeface="+mn-cs"/>
        </a:defRPr>
      </a:lvl2pPr>
      <a:lvl3pPr marL="1853629" indent="-56180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Lucida Grande"/>
        <a:buChar char="-"/>
        <a:defRPr sz="3300">
          <a:solidFill>
            <a:schemeClr val="tx1"/>
          </a:solidFill>
          <a:latin typeface="+mn-lt"/>
          <a:ea typeface="+mn-ea"/>
          <a:cs typeface="+mn-cs"/>
        </a:defRPr>
      </a:lvl3pPr>
      <a:lvl4pPr marL="2407499" indent="-549109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q"/>
        <a:defRPr sz="2800">
          <a:solidFill>
            <a:schemeClr val="tx1"/>
          </a:solidFill>
          <a:latin typeface="+mn-lt"/>
          <a:ea typeface="+mn-ea"/>
          <a:cs typeface="+mn-cs"/>
        </a:defRPr>
      </a:lvl4pPr>
      <a:lvl5pPr marL="2975649" indent="-564976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5pPr>
      <a:lvl6pPr marL="3626896" indent="-566491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6pPr>
      <a:lvl7pPr marL="4276890" indent="-566491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7pPr>
      <a:lvl8pPr marL="4926886" indent="-566491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8pPr>
      <a:lvl9pPr marL="5576884" indent="-566491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999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995" algn="l" defTabSz="64999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9992" algn="l" defTabSz="64999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9993" algn="l" defTabSz="64999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9989" algn="l" defTabSz="64999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9984" algn="l" defTabSz="64999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9984" algn="l" defTabSz="64999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9976" algn="l" defTabSz="64999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9977" algn="l" defTabSz="64999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15974" y="0"/>
            <a:ext cx="11379200" cy="162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80" tIns="50780" rIns="108559" bIns="5078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Verdana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4863" y="2057407"/>
            <a:ext cx="11379200" cy="76962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80" tIns="50780" rIns="108559" bIns="50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Verdana" charset="0"/>
              </a:rPr>
              <a:t>Click to edit Master text styles</a:t>
            </a:r>
          </a:p>
          <a:p>
            <a:pPr lvl="1"/>
            <a:r>
              <a:rPr lang="en-US">
                <a:sym typeface="Verdana" charset="0"/>
              </a:rPr>
              <a:t>Second level</a:t>
            </a:r>
          </a:p>
          <a:p>
            <a:pPr lvl="2"/>
            <a:r>
              <a:rPr lang="en-US">
                <a:sym typeface="Verdana" charset="0"/>
              </a:rPr>
              <a:t>Third level</a:t>
            </a:r>
          </a:p>
          <a:p>
            <a:pPr lvl="3"/>
            <a:r>
              <a:rPr lang="en-US">
                <a:sym typeface="Verdana" charset="0"/>
              </a:rPr>
              <a:t>Fourth level</a:t>
            </a:r>
          </a:p>
          <a:p>
            <a:pPr lvl="4"/>
            <a:r>
              <a:rPr lang="en-US">
                <a:sym typeface="Verdana" charset="0"/>
              </a:rPr>
              <a:t>Fifth level</a:t>
            </a:r>
          </a:p>
        </p:txBody>
      </p:sp>
      <p:sp>
        <p:nvSpPr>
          <p:cNvPr id="2051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05" tIns="45702" rIns="91405" bIns="45702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solidFill>
                  <a:schemeClr val="tx1"/>
                </a:solidFill>
                <a:latin typeface="+mn-lt"/>
                <a:ea typeface="Verdana" charset="0"/>
                <a:cs typeface="Verdana" charset="0"/>
                <a:sym typeface="Verdana" charset="0"/>
              </a:defRPr>
            </a:lvl1pPr>
          </a:lstStyle>
          <a:p>
            <a:pPr>
              <a:defRPr/>
            </a:pPr>
            <a:fld id="{440D8946-C677-3741-947F-EBF7B8B6511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"/>
          <p:cNvGrpSpPr>
            <a:grpSpLocks/>
          </p:cNvGrpSpPr>
          <p:nvPr userDrawn="1"/>
        </p:nvGrpSpPr>
        <p:grpSpPr bwMode="auto">
          <a:xfrm>
            <a:off x="862013" y="1739908"/>
            <a:ext cx="11318875" cy="155575"/>
            <a:chOff x="0" y="0"/>
            <a:chExt cx="7129" cy="98"/>
          </a:xfrm>
        </p:grpSpPr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0" y="0"/>
              <a:ext cx="4170" cy="98"/>
            </a:xfrm>
            <a:prstGeom prst="rect">
              <a:avLst/>
            </a:prstGeom>
            <a:solidFill>
              <a:srgbClr val="CC5500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4300"/>
            </a:p>
          </p:txBody>
        </p:sp>
        <p:sp>
          <p:nvSpPr>
            <p:cNvPr id="7" name="Line 3"/>
            <p:cNvSpPr>
              <a:spLocks noChangeShapeType="1"/>
            </p:cNvSpPr>
            <p:nvPr/>
          </p:nvSpPr>
          <p:spPr bwMode="auto">
            <a:xfrm>
              <a:off x="0" y="0"/>
              <a:ext cx="7129" cy="0"/>
            </a:xfrm>
            <a:prstGeom prst="line">
              <a:avLst/>
            </a:prstGeom>
            <a:noFill/>
            <a:ln w="9525">
              <a:solidFill>
                <a:srgbClr val="CC55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4300"/>
            </a:p>
          </p:txBody>
        </p:sp>
      </p:grpSp>
      <p:sp>
        <p:nvSpPr>
          <p:cNvPr id="8" name="Line 4"/>
          <p:cNvSpPr>
            <a:spLocks noChangeShapeType="1"/>
          </p:cNvSpPr>
          <p:nvPr userDrawn="1"/>
        </p:nvSpPr>
        <p:spPr bwMode="auto">
          <a:xfrm rot="10800000" flipH="1">
            <a:off x="863601" y="9105908"/>
            <a:ext cx="11264900" cy="1589"/>
          </a:xfrm>
          <a:prstGeom prst="line">
            <a:avLst/>
          </a:prstGeom>
          <a:noFill/>
          <a:ln w="3175">
            <a:solidFill>
              <a:srgbClr val="CC5500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>
              <a:defRPr/>
            </a:pPr>
            <a:endParaRPr lang="en-US" sz="43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marL="6350" indent="-6350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+mj-lt"/>
          <a:ea typeface="+mj-ea"/>
          <a:cs typeface="+mj-cs"/>
          <a:sym typeface="Verdana" charset="0"/>
        </a:defRPr>
      </a:lvl1pPr>
      <a:lvl2pPr marL="6350" indent="-6350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2pPr>
      <a:lvl3pPr marL="6350" indent="-6350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3pPr>
      <a:lvl4pPr marL="6350" indent="-6350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4pPr>
      <a:lvl5pPr marL="6350" indent="-6350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5pPr>
      <a:lvl6pPr marL="463383" algn="l" rtl="0" fontAlgn="base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6pPr>
      <a:lvl7pPr marL="920421" algn="l" rtl="0" fontAlgn="base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7pPr>
      <a:lvl8pPr marL="1377456" algn="l" rtl="0" fontAlgn="base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8pPr>
      <a:lvl9pPr marL="1834493" algn="l" rtl="0" fontAlgn="base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ヒラギノ角ゴ ProN W3" charset="-128"/>
          <a:cs typeface="ヒラギノ角ゴ ProN W3" charset="-128"/>
          <a:sym typeface="Verdana" charset="0"/>
        </a:defRPr>
      </a:lvl9pPr>
    </p:titleStyle>
    <p:bodyStyle>
      <a:lvl1pPr marL="507843" indent="-468168" algn="l" rtl="0" eaLnBrk="0" fontAlgn="base" hangingPunct="0">
        <a:spcBef>
          <a:spcPts val="1000"/>
        </a:spcBef>
        <a:spcAft>
          <a:spcPct val="0"/>
        </a:spcAft>
        <a:buClr>
          <a:srgbClr val="CC5500"/>
        </a:buClr>
        <a:buSzPct val="125000"/>
        <a:buFont typeface="Arial" charset="0"/>
        <a:buChar char="•"/>
        <a:defRPr sz="43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1pPr>
      <a:lvl2pPr marL="895077" indent="-434840" algn="l" rtl="0" eaLnBrk="0" fontAlgn="base" hangingPunct="0">
        <a:spcBef>
          <a:spcPts val="900"/>
        </a:spcBef>
        <a:spcAft>
          <a:spcPct val="0"/>
        </a:spcAft>
        <a:buClr>
          <a:srgbClr val="CC5500"/>
        </a:buClr>
        <a:buSzPct val="125000"/>
        <a:buFont typeface="Arial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2pPr>
      <a:lvl3pPr marL="1291826" indent="-393580" algn="l" rtl="0" eaLnBrk="0" fontAlgn="base" hangingPunct="0">
        <a:spcBef>
          <a:spcPts val="799"/>
        </a:spcBef>
        <a:spcAft>
          <a:spcPct val="0"/>
        </a:spcAft>
        <a:buClr>
          <a:srgbClr val="CC5500"/>
        </a:buClr>
        <a:buSzPct val="125000"/>
        <a:buFont typeface="Arial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3pPr>
      <a:lvl4pPr marL="1680646" indent="-385644" algn="l" rtl="0" eaLnBrk="0" fontAlgn="base" hangingPunct="0">
        <a:spcBef>
          <a:spcPts val="700"/>
        </a:spcBef>
        <a:spcAft>
          <a:spcPct val="0"/>
        </a:spcAft>
        <a:buClr>
          <a:srgbClr val="CC5500"/>
        </a:buClr>
        <a:buSzPct val="125000"/>
        <a:buFont typeface="Arial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4pPr>
      <a:lvl5pPr marL="2080573" indent="-396755" algn="l" rtl="0" eaLnBrk="0" fontAlgn="base" hangingPunct="0">
        <a:spcBef>
          <a:spcPts val="900"/>
        </a:spcBef>
        <a:spcAft>
          <a:spcPct val="0"/>
        </a:spcAft>
        <a:buClr>
          <a:srgbClr val="CC5500"/>
        </a:buClr>
        <a:buSzPct val="125000"/>
        <a:buFont typeface="Arial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5pPr>
      <a:lvl6pPr marL="2539089" indent="-398321" algn="l" rtl="0" fontAlgn="base">
        <a:spcBef>
          <a:spcPts val="900"/>
        </a:spcBef>
        <a:spcAft>
          <a:spcPct val="0"/>
        </a:spcAft>
        <a:buClr>
          <a:srgbClr val="CC5500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6pPr>
      <a:lvl7pPr marL="2996125" indent="-398321" algn="l" rtl="0" fontAlgn="base">
        <a:spcBef>
          <a:spcPts val="900"/>
        </a:spcBef>
        <a:spcAft>
          <a:spcPct val="0"/>
        </a:spcAft>
        <a:buClr>
          <a:srgbClr val="CC5500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7pPr>
      <a:lvl8pPr marL="3453164" indent="-398321" algn="l" rtl="0" fontAlgn="base">
        <a:spcBef>
          <a:spcPts val="900"/>
        </a:spcBef>
        <a:spcAft>
          <a:spcPct val="0"/>
        </a:spcAft>
        <a:buClr>
          <a:srgbClr val="CC5500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8pPr>
      <a:lvl9pPr marL="3910197" indent="-398321" algn="l" rtl="0" fontAlgn="base">
        <a:spcBef>
          <a:spcPts val="900"/>
        </a:spcBef>
        <a:spcAft>
          <a:spcPct val="0"/>
        </a:spcAft>
        <a:buClr>
          <a:srgbClr val="CC5500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  <a:sym typeface="Verdana" charset="0"/>
        </a:defRPr>
      </a:lvl9pPr>
    </p:bodyStyle>
    <p:otherStyle>
      <a:defPPr>
        <a:defRPr lang="en-US"/>
      </a:defPPr>
      <a:lvl1pPr marL="0" algn="l" defTabSz="4570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4" algn="l" defTabSz="4570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72" algn="l" defTabSz="4570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07" algn="l" defTabSz="4570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44" algn="l" defTabSz="4570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82" algn="l" defTabSz="4570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16" algn="l" defTabSz="4570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55" algn="l" defTabSz="4570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91" algn="l" defTabSz="4570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866776" y="1733576"/>
            <a:ext cx="11318875" cy="155575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lIns="129918" tIns="64959" rIns="129918" bIns="64959"/>
          <a:lstStyle/>
          <a:p>
            <a:pPr defTabSz="1299326">
              <a:defRPr/>
            </a:pPr>
            <a:endParaRPr lang="en-US" sz="3400" dirty="0">
              <a:latin typeface="Times New Roman" pitchFamily="18" charset="0"/>
              <a:ea typeface="Arial"/>
              <a:cs typeface="Arial"/>
            </a:endParaRP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866775" y="9102726"/>
            <a:ext cx="1127125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 lIns="129918" tIns="64959" rIns="129918" bIns="64959"/>
          <a:lstStyle/>
          <a:p>
            <a:pPr defTabSz="1299326">
              <a:defRPr/>
            </a:pPr>
            <a:endParaRPr lang="en-US" sz="1800" dirty="0">
              <a:latin typeface="Arial" charset="0"/>
              <a:ea typeface="Arial"/>
              <a:cs typeface="Arial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974726" y="8886850"/>
            <a:ext cx="2709862" cy="6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9918" tIns="64959" rIns="129918" bIns="64959"/>
          <a:lstStyle/>
          <a:p>
            <a:pPr defTabSz="1299326">
              <a:defRPr/>
            </a:pPr>
            <a:endParaRPr lang="en-US" sz="1700" dirty="0">
              <a:latin typeface="Verdana"/>
              <a:ea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079064" y="9212264"/>
            <a:ext cx="2384425" cy="5413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18" tIns="64959" rIns="129918" bIns="64959" anchor="ctr"/>
          <a:lstStyle/>
          <a:p>
            <a:pPr algn="ctr" defTabSz="1299326">
              <a:defRPr/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399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7563" y="433388"/>
            <a:ext cx="1137920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9918" tIns="64959" rIns="129918" bIns="64959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99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6450" y="2059013"/>
            <a:ext cx="11379200" cy="693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9918" tIns="64959" rIns="129918" bIns="649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4443438" y="9212263"/>
            <a:ext cx="4117975" cy="3476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129918" tIns="64959" rIns="129918" bIns="64959" numCol="1" anchor="t" anchorCtr="0" compatLnSpc="1">
            <a:prstTxWarp prst="textNoShape">
              <a:avLst/>
            </a:prstTxWarp>
          </a:bodyPr>
          <a:lstStyle>
            <a:lvl1pPr algn="ctr" defTabSz="1299326" fontAlgn="base">
              <a:spcBef>
                <a:spcPct val="0"/>
              </a:spcBef>
              <a:spcAft>
                <a:spcPct val="0"/>
              </a:spcAft>
              <a:defRPr sz="1700">
                <a:latin typeface="Verdana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‹#›</a:t>
            </a:r>
            <a:endParaRPr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9320213" y="9320213"/>
            <a:ext cx="2817812" cy="2397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129918" tIns="64959" rIns="129918" bIns="64959" numCol="1" anchor="t" anchorCtr="0" compatLnSpc="1">
            <a:prstTxWarp prst="textNoShape">
              <a:avLst/>
            </a:prstTxWarp>
          </a:bodyPr>
          <a:lstStyle>
            <a:lvl1pPr algn="r" defTabSz="1299326" fontAlgn="base">
              <a:spcBef>
                <a:spcPct val="0"/>
              </a:spcBef>
              <a:spcAft>
                <a:spcPct val="0"/>
              </a:spcAft>
              <a:defRPr sz="1700">
                <a:latin typeface="Verdana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AF58E9CC-F675-524A-9002-9C9C79D9CA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5pPr>
      <a:lvl6pPr marL="649591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6pPr>
      <a:lvl7pPr marL="1299192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7pPr>
      <a:lvl8pPr marL="1948798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8pPr>
      <a:lvl9pPr marL="2598394"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009900"/>
          </a:solidFill>
          <a:latin typeface="Verdana" charset="0"/>
          <a:ea typeface="Arial" charset="0"/>
          <a:cs typeface="Arial" charset="0"/>
        </a:defRPr>
      </a:lvl9pPr>
    </p:titleStyle>
    <p:bodyStyle>
      <a:lvl1pPr marL="666136" indent="-66613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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1289446" indent="-62014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"/>
        <a:defRPr sz="3700">
          <a:solidFill>
            <a:schemeClr val="tx1"/>
          </a:solidFill>
          <a:latin typeface="+mn-lt"/>
          <a:ea typeface="+mn-ea"/>
          <a:cs typeface="+mn-cs"/>
        </a:defRPr>
      </a:lvl2pPr>
      <a:lvl3pPr marL="1852491" indent="-56146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Lucida Grande"/>
        <a:buChar char="-"/>
        <a:defRPr sz="3300">
          <a:solidFill>
            <a:schemeClr val="tx1"/>
          </a:solidFill>
          <a:latin typeface="+mn-lt"/>
          <a:ea typeface="+mn-ea"/>
          <a:cs typeface="+mn-cs"/>
        </a:defRPr>
      </a:lvl3pPr>
      <a:lvl4pPr marL="2406022" indent="-54878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q"/>
        <a:defRPr sz="2800">
          <a:solidFill>
            <a:schemeClr val="tx1"/>
          </a:solidFill>
          <a:latin typeface="+mn-lt"/>
          <a:ea typeface="+mn-ea"/>
          <a:cs typeface="+mn-cs"/>
        </a:defRPr>
      </a:lvl4pPr>
      <a:lvl5pPr marL="2973823" indent="-56463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5pPr>
      <a:lvl6pPr marL="3624673" indent="-566142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6pPr>
      <a:lvl7pPr marL="4274261" indent="-566142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7pPr>
      <a:lvl8pPr marL="4923861" indent="-566142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8pPr>
      <a:lvl9pPr marL="5573458" indent="-566142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95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591" algn="l" defTabSz="6495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9192" algn="l" defTabSz="6495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798" algn="l" defTabSz="6495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8394" algn="l" defTabSz="6495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988" algn="l" defTabSz="6495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7592" algn="l" defTabSz="6495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7182" algn="l" defTabSz="6495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6786" algn="l" defTabSz="6495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16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1.xml"/><Relationship Id="rId3" Type="http://schemas.openxmlformats.org/officeDocument/2006/relationships/chart" Target="../charts/char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17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/>
          </p:cNvSpPr>
          <p:nvPr/>
        </p:nvSpPr>
        <p:spPr bwMode="auto">
          <a:xfrm>
            <a:off x="835025" y="2998788"/>
            <a:ext cx="11315700" cy="76200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36133"/>
            <a:ext cx="13004800" cy="1143000"/>
          </a:xfrm>
        </p:spPr>
        <p:txBody>
          <a:bodyPr rIns="57799"/>
          <a:lstStyle/>
          <a:p>
            <a:pPr marL="57150" eaLnBrk="1" hangingPunct="1"/>
            <a:r>
              <a:rPr lang="en-US" sz="5400" dirty="0" smtClean="0">
                <a:solidFill>
                  <a:srgbClr val="558E28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Parallel Application </a:t>
            </a:r>
            <a:br>
              <a:rPr lang="en-US" sz="5400" dirty="0" smtClean="0">
                <a:solidFill>
                  <a:srgbClr val="558E28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</a:br>
            <a:r>
              <a:rPr lang="en-US" sz="5400" dirty="0" smtClean="0">
                <a:solidFill>
                  <a:srgbClr val="558E28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Memory Scheduling</a:t>
            </a:r>
            <a:endParaRPr lang="en-US" sz="5400" dirty="0">
              <a:solidFill>
                <a:srgbClr val="558E28"/>
              </a:solidFill>
              <a:latin typeface="Verdana" charset="0"/>
              <a:sym typeface="Verdana" charset="0"/>
            </a:endParaRPr>
          </a:p>
        </p:txBody>
      </p:sp>
      <p:sp>
        <p:nvSpPr>
          <p:cNvPr id="39940" name="Rectangle 3"/>
          <p:cNvSpPr>
            <a:spLocks/>
          </p:cNvSpPr>
          <p:nvPr/>
        </p:nvSpPr>
        <p:spPr bwMode="auto">
          <a:xfrm>
            <a:off x="749300" y="3173413"/>
            <a:ext cx="11544300" cy="308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57799" bIns="0">
            <a:prstTxWarp prst="textNoShape">
              <a:avLst/>
            </a:prstTxWarp>
          </a:bodyPr>
          <a:lstStyle/>
          <a:p>
            <a:pPr marL="923925" indent="-866775" algn="ctr">
              <a:lnSpc>
                <a:spcPct val="90000"/>
              </a:lnSpc>
            </a:pPr>
            <a:r>
              <a:rPr lang="en-US" sz="3800" dirty="0">
                <a:solidFill>
                  <a:srgbClr val="0000FF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Eiman Ebrahimi</a:t>
            </a:r>
            <a: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*</a:t>
            </a:r>
          </a:p>
          <a:p>
            <a:pPr marL="923925" indent="-866775" algn="ctr">
              <a:lnSpc>
                <a:spcPct val="90000"/>
              </a:lnSpc>
            </a:pPr>
            <a:endParaRPr lang="en-US" sz="3800" baseline="31000" dirty="0" smtClean="0">
              <a:solidFill>
                <a:schemeClr val="tx1"/>
              </a:solidFill>
              <a:latin typeface="Verdana" charset="0"/>
              <a:ea typeface="Verdana" charset="0"/>
              <a:cs typeface="Verdana" charset="0"/>
              <a:sym typeface="Verdana" charset="0"/>
            </a:endParaRPr>
          </a:p>
          <a:p>
            <a:pPr marL="923925" indent="-866775" algn="ctr">
              <a:lnSpc>
                <a:spcPct val="90000"/>
              </a:lnSpc>
            </a:pPr>
            <a:endParaRPr lang="en-US" sz="2000" baseline="29000" dirty="0" smtClean="0">
              <a:solidFill>
                <a:schemeClr val="tx1"/>
              </a:solidFill>
              <a:latin typeface="Verdana" charset="0"/>
              <a:ea typeface="Lucida Grande" charset="0"/>
              <a:cs typeface="Lucida Grande" charset="0"/>
              <a:sym typeface="Verdana" charset="0"/>
            </a:endParaRPr>
          </a:p>
          <a:p>
            <a:pPr marL="923925" indent="-866775" algn="ctr">
              <a:lnSpc>
                <a:spcPct val="90000"/>
              </a:lnSpc>
            </a:pPr>
            <a:r>
              <a:rPr lang="en-US" sz="3800" dirty="0" err="1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Rustam</a:t>
            </a:r>
            <a:r>
              <a:rPr lang="en-US" sz="38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Miftakhutdinov</a:t>
            </a:r>
            <a: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*</a:t>
            </a:r>
            <a:r>
              <a:rPr lang="en-US" sz="38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, Chris </a:t>
            </a:r>
            <a:r>
              <a:rPr lang="en-US" sz="3800" dirty="0" err="1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Fallin</a:t>
            </a:r>
            <a: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‡</a:t>
            </a:r>
            <a: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Lucida Grande" charset="0"/>
                <a:cs typeface="Lucida Grande" charset="0"/>
                <a:sym typeface="Verdana" charset="0"/>
              </a:rPr>
              <a:t/>
            </a:r>
            <a:b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Lucida Grande" charset="0"/>
                <a:cs typeface="Lucida Grande" charset="0"/>
                <a:sym typeface="Verdana" charset="0"/>
              </a:rPr>
            </a:br>
            <a: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Lucida Grande" charset="0"/>
                <a:cs typeface="Lucida Grande" charset="0"/>
                <a:sym typeface="Verdana" charset="0"/>
              </a:rPr>
              <a:t/>
            </a:r>
            <a:b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Lucida Grande" charset="0"/>
                <a:cs typeface="Lucida Grande" charset="0"/>
                <a:sym typeface="Verdana" charset="0"/>
              </a:rPr>
            </a:br>
            <a:r>
              <a:rPr lang="en-US" sz="38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Chang </a:t>
            </a:r>
            <a:r>
              <a:rPr lang="en-US" sz="3800" dirty="0" err="1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Joo</a:t>
            </a:r>
            <a:r>
              <a:rPr lang="en-US" sz="38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 Lee</a:t>
            </a:r>
            <a:r>
              <a:rPr lang="en-US" sz="24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*</a:t>
            </a:r>
            <a:r>
              <a:rPr lang="en-US" sz="2400" baseline="300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+</a:t>
            </a:r>
            <a:r>
              <a:rPr lang="en-US" sz="38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, Jose Joao</a:t>
            </a:r>
            <a: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*</a:t>
            </a:r>
            <a:b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</a:br>
            <a: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/>
            </a:r>
            <a:b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</a:br>
            <a:r>
              <a:rPr lang="en-US" sz="3800" dirty="0" err="1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Onur</a:t>
            </a:r>
            <a:r>
              <a:rPr lang="en-US" sz="38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 </a:t>
            </a:r>
            <a:r>
              <a:rPr lang="en-US" sz="3800" dirty="0" err="1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Mutlu</a:t>
            </a:r>
            <a:r>
              <a:rPr lang="en-US" sz="3800" baseline="310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‡</a:t>
            </a:r>
            <a:r>
              <a:rPr lang="en-US" sz="38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, Yale </a:t>
            </a:r>
            <a:r>
              <a:rPr lang="en-US" sz="380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N. </a:t>
            </a:r>
            <a:r>
              <a:rPr lang="en-US" sz="3800" dirty="0" err="1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Patt</a:t>
            </a:r>
            <a:r>
              <a:rPr lang="en-US" sz="3800" baseline="3100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*</a:t>
            </a:r>
          </a:p>
        </p:txBody>
      </p:sp>
      <p:sp>
        <p:nvSpPr>
          <p:cNvPr id="39941" name="Rectangle 4"/>
          <p:cNvSpPr>
            <a:spLocks/>
          </p:cNvSpPr>
          <p:nvPr/>
        </p:nvSpPr>
        <p:spPr bwMode="auto">
          <a:xfrm>
            <a:off x="3898900" y="7112000"/>
            <a:ext cx="5041900" cy="774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57799" bIns="0">
            <a:prstTxWarp prst="textNoShape">
              <a:avLst/>
            </a:prstTxWarp>
          </a:bodyPr>
          <a:lstStyle/>
          <a:p>
            <a:pPr marL="57150" algn="ctr"/>
            <a:r>
              <a:rPr lang="en-US" sz="2200" dirty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* HPS Research Group                     </a:t>
            </a:r>
            <a:r>
              <a:rPr lang="en-US" sz="2400" dirty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The University of Texas at Austin</a:t>
            </a:r>
          </a:p>
        </p:txBody>
      </p:sp>
      <p:sp>
        <p:nvSpPr>
          <p:cNvPr id="39942" name="Rectangle 5"/>
          <p:cNvSpPr>
            <a:spLocks/>
          </p:cNvSpPr>
          <p:nvPr/>
        </p:nvSpPr>
        <p:spPr bwMode="auto">
          <a:xfrm>
            <a:off x="927100" y="8191500"/>
            <a:ext cx="5270500" cy="774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57799" bIns="0">
            <a:prstTxWarp prst="textNoShape">
              <a:avLst/>
            </a:prstTxWarp>
          </a:bodyPr>
          <a:lstStyle/>
          <a:p>
            <a:pPr marL="57150" algn="ctr"/>
            <a:r>
              <a:rPr lang="en-US" sz="2200" dirty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‡ Computer Architecture Laboratory</a:t>
            </a:r>
          </a:p>
          <a:p>
            <a:pPr marL="57150" algn="ctr"/>
            <a:r>
              <a:rPr lang="en-US" sz="2400" dirty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Carnegie Mellon University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7073900" y="8204200"/>
            <a:ext cx="5041900" cy="774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57799" bIns="0">
            <a:prstTxWarp prst="textNoShape">
              <a:avLst/>
            </a:prstTxWarp>
          </a:bodyPr>
          <a:lstStyle/>
          <a:p>
            <a:pPr marL="57150" algn="ctr"/>
            <a:r>
              <a:rPr lang="en-US" sz="2200" dirty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+</a:t>
            </a:r>
            <a:r>
              <a:rPr lang="en-US" sz="2200" dirty="0" smtClean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 Intel Corporation</a:t>
            </a:r>
          </a:p>
          <a:p>
            <a:pPr marL="57150" algn="ctr"/>
            <a:r>
              <a:rPr lang="en-US" sz="2200" dirty="0" smtClean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Austin</a:t>
            </a:r>
            <a:endParaRPr lang="en-US" sz="2400" dirty="0">
              <a:solidFill>
                <a:schemeClr val="tx1"/>
              </a:solidFill>
              <a:latin typeface="Arial Bold" charset="0"/>
              <a:ea typeface="Arial Bold" charset="0"/>
              <a:cs typeface="Arial Bold" charset="0"/>
              <a:sym typeface="Arial Bold" charset="0"/>
            </a:endParaRPr>
          </a:p>
        </p:txBody>
      </p:sp>
      <p:sp>
        <p:nvSpPr>
          <p:cNvPr id="8" name="Rectangle 1"/>
          <p:cNvSpPr>
            <a:spLocks/>
          </p:cNvSpPr>
          <p:nvPr/>
        </p:nvSpPr>
        <p:spPr bwMode="auto">
          <a:xfrm>
            <a:off x="809625" y="6834188"/>
            <a:ext cx="11315700" cy="76200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562" y="433388"/>
            <a:ext cx="12187237" cy="1192212"/>
          </a:xfrm>
        </p:spPr>
        <p:txBody>
          <a:bodyPr/>
          <a:lstStyle/>
          <a:p>
            <a:r>
              <a:rPr lang="en-US" sz="4600" dirty="0" smtClean="0"/>
              <a:t>Runtime System Limiter Identification</a:t>
            </a:r>
            <a:endParaRPr lang="en-US" sz="3600" dirty="0"/>
          </a:p>
        </p:txBody>
      </p:sp>
      <p:sp>
        <p:nvSpPr>
          <p:cNvPr id="4" name="Content Placeholder 5"/>
          <p:cNvSpPr txBox="1">
            <a:spLocks/>
          </p:cNvSpPr>
          <p:nvPr/>
        </p:nvSpPr>
        <p:spPr bwMode="auto">
          <a:xfrm>
            <a:off x="273050" y="2058988"/>
            <a:ext cx="12731750" cy="693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39" tIns="65020" rIns="130039" bIns="65020" numCol="1" anchor="t" anchorCtr="0" compatLnSpc="1">
            <a:prstTxWarp prst="textNoShape">
              <a:avLst/>
            </a:prstTxWarp>
          </a:bodyPr>
          <a:lstStyle/>
          <a:p>
            <a:pPr marL="666750" lvl="0" indent="-666750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"/>
              <a:defRPr/>
            </a:pPr>
            <a:r>
              <a:rPr lang="en-US" sz="3200" kern="0" dirty="0" smtClean="0">
                <a:latin typeface="Verdana"/>
                <a:ea typeface="Arial"/>
                <a:cs typeface="Arial"/>
              </a:rPr>
              <a:t>Contended critical sections are often on the critical path of execution</a:t>
            </a:r>
          </a:p>
          <a:p>
            <a:pPr marL="1290638" lvl="1" indent="-620713" eaLnBrk="0" hangingPunct="0">
              <a:spcBef>
                <a:spcPct val="20000"/>
              </a:spcBef>
              <a:buClr>
                <a:srgbClr val="CC5500"/>
              </a:buClr>
              <a:defRPr/>
            </a:pPr>
            <a:endParaRPr lang="en-US" sz="3000" kern="0" dirty="0" smtClean="0">
              <a:latin typeface="Verdana"/>
              <a:ea typeface="Arial"/>
              <a:cs typeface="Arial"/>
            </a:endParaRPr>
          </a:p>
          <a:p>
            <a:pPr marL="666750" lvl="0" indent="-666750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"/>
              <a:defRPr/>
            </a:pPr>
            <a:r>
              <a:rPr lang="en-US" sz="3200" kern="0" dirty="0" smtClean="0">
                <a:latin typeface="Verdana"/>
                <a:ea typeface="Arial"/>
                <a:cs typeface="Arial"/>
              </a:rPr>
              <a:t>Extend </a:t>
            </a:r>
            <a:r>
              <a:rPr lang="en-US" sz="32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runtime system </a:t>
            </a:r>
            <a:r>
              <a:rPr lang="en-US" sz="3200" kern="0" dirty="0" smtClean="0">
                <a:latin typeface="Verdana"/>
                <a:ea typeface="Arial"/>
                <a:cs typeface="Arial"/>
              </a:rPr>
              <a:t>to identify thread executing </a:t>
            </a:r>
            <a:br>
              <a:rPr lang="en-US" sz="3200" kern="0" dirty="0" smtClean="0">
                <a:latin typeface="Verdana"/>
                <a:ea typeface="Arial"/>
                <a:cs typeface="Arial"/>
              </a:rPr>
            </a:br>
            <a:r>
              <a:rPr lang="en-US" sz="32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the most contended </a:t>
            </a:r>
            <a:r>
              <a:rPr lang="en-US" sz="3200" kern="0" dirty="0" smtClean="0">
                <a:latin typeface="Verdana"/>
                <a:ea typeface="Arial"/>
                <a:cs typeface="Arial"/>
              </a:rPr>
              <a:t>critical section as </a:t>
            </a:r>
            <a:r>
              <a:rPr lang="en-US" sz="32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the</a:t>
            </a:r>
            <a:r>
              <a:rPr lang="en-US" sz="3200" kern="0" dirty="0" smtClean="0">
                <a:latin typeface="Verdana"/>
                <a:ea typeface="Arial"/>
                <a:cs typeface="Arial"/>
              </a:rPr>
              <a:t> </a:t>
            </a:r>
            <a:r>
              <a:rPr lang="en-US" sz="32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limiter thread</a:t>
            </a:r>
          </a:p>
          <a:p>
            <a:pPr marL="1290638" lvl="1" indent="-620713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"/>
              <a:defRPr/>
            </a:pPr>
            <a:r>
              <a:rPr lang="en-US" sz="3000" kern="0" dirty="0" smtClean="0">
                <a:latin typeface="Verdana"/>
                <a:ea typeface="Arial"/>
                <a:cs typeface="Arial"/>
              </a:rPr>
              <a:t>Track total amount of time all threads </a:t>
            </a:r>
            <a:r>
              <a:rPr lang="en-US" sz="30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wait on </a:t>
            </a:r>
            <a:r>
              <a:rPr lang="en-US" sz="3000" i="1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/>
            </a:r>
            <a:br>
              <a:rPr lang="en-US" sz="3000" i="1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</a:br>
            <a:r>
              <a:rPr lang="en-US" sz="3000" kern="0" dirty="0" smtClean="0">
                <a:latin typeface="Verdana"/>
                <a:ea typeface="Arial"/>
                <a:cs typeface="Arial"/>
              </a:rPr>
              <a:t>each lock in a given interval</a:t>
            </a:r>
          </a:p>
          <a:p>
            <a:pPr marL="1290638" lvl="1" indent="-620713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"/>
              <a:defRPr/>
            </a:pPr>
            <a:r>
              <a:rPr lang="en-US" sz="3000" kern="0" dirty="0" smtClean="0">
                <a:latin typeface="Verdana"/>
                <a:ea typeface="Arial"/>
                <a:cs typeface="Arial"/>
              </a:rPr>
              <a:t>Identify the lock with </a:t>
            </a:r>
            <a:r>
              <a:rPr lang="en-US" sz="30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largest waiting time </a:t>
            </a:r>
            <a:r>
              <a:rPr lang="en-US" sz="3000" kern="0" dirty="0" smtClean="0">
                <a:latin typeface="Verdana"/>
                <a:ea typeface="Arial"/>
                <a:cs typeface="Arial"/>
              </a:rPr>
              <a:t>as </a:t>
            </a:r>
            <a:br>
              <a:rPr lang="en-US" sz="3000" kern="0" dirty="0" smtClean="0">
                <a:latin typeface="Verdana"/>
                <a:ea typeface="Arial"/>
                <a:cs typeface="Arial"/>
              </a:rPr>
            </a:br>
            <a:r>
              <a:rPr lang="en-US" sz="3000" kern="0" dirty="0" smtClean="0">
                <a:latin typeface="Verdana"/>
                <a:ea typeface="Arial"/>
                <a:cs typeface="Arial"/>
              </a:rPr>
              <a:t>the most contended</a:t>
            </a:r>
          </a:p>
          <a:p>
            <a:pPr marL="1290638" lvl="1" indent="-620713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"/>
              <a:defRPr/>
            </a:pPr>
            <a:r>
              <a:rPr lang="en-US" sz="3000" kern="0" dirty="0" smtClean="0">
                <a:latin typeface="Verdana"/>
                <a:ea typeface="Arial"/>
                <a:cs typeface="Arial"/>
              </a:rPr>
              <a:t>Thread holding the most contended lock is a </a:t>
            </a:r>
            <a:r>
              <a:rPr lang="en-US" sz="30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limiter </a:t>
            </a:r>
            <a:r>
              <a:rPr lang="en-US" sz="3000" kern="0" dirty="0" smtClean="0">
                <a:solidFill>
                  <a:schemeClr val="tx1"/>
                </a:solidFill>
                <a:latin typeface="Verdana"/>
                <a:ea typeface="Arial"/>
                <a:cs typeface="Arial"/>
              </a:rPr>
              <a:t>and this information is </a:t>
            </a:r>
            <a:r>
              <a:rPr lang="en-US" sz="30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exposed </a:t>
            </a:r>
            <a:r>
              <a:rPr lang="en-US" sz="3000" kern="0" dirty="0" smtClean="0">
                <a:solidFill>
                  <a:schemeClr val="tx1"/>
                </a:solidFill>
                <a:latin typeface="Verdana"/>
                <a:ea typeface="Arial"/>
                <a:cs typeface="Arial"/>
              </a:rPr>
              <a:t>to the memory controller</a:t>
            </a:r>
          </a:p>
          <a:p>
            <a:pPr marL="833438" indent="-620713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"/>
              <a:defRPr/>
            </a:pPr>
            <a:endParaRPr lang="en-US" sz="3000" i="1" kern="0" dirty="0" smtClean="0">
              <a:solidFill>
                <a:schemeClr val="tx1"/>
              </a:solidFill>
            </a:endParaRPr>
          </a:p>
          <a:p>
            <a:pPr marL="1290638" marR="0" lvl="1" indent="-6207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tabLst/>
              <a:defRPr/>
            </a:pP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D5DE38E3-2857-F144-9E00-145C3A8625E9}" type="slidenum">
              <a:rPr lang="en-US" sz="1600"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10</a:t>
            </a:fld>
            <a:endParaRPr lang="en-US" sz="1600" dirty="0"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817571" y="433388"/>
            <a:ext cx="12187237" cy="1192212"/>
          </a:xfrm>
        </p:spPr>
        <p:txBody>
          <a:bodyPr/>
          <a:lstStyle/>
          <a:p>
            <a:r>
              <a:rPr lang="en-US" sz="4600" dirty="0" smtClean="0"/>
              <a:t>Prioritizing Requests from </a:t>
            </a:r>
            <a:br>
              <a:rPr lang="en-US" sz="4600" dirty="0" smtClean="0"/>
            </a:br>
            <a:r>
              <a:rPr lang="en-US" sz="4600" dirty="0" smtClean="0"/>
              <a:t>Limiter Threads</a:t>
            </a:r>
            <a:endParaRPr lang="en-US" sz="4600" dirty="0"/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D5DE38E3-2857-F144-9E00-145C3A8625E9}" type="slidenum">
              <a:rPr lang="en-US" sz="1600"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11</a:t>
            </a:fld>
            <a:endParaRPr lang="en-US" sz="1600" dirty="0"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7653894" y="2311400"/>
            <a:ext cx="685800" cy="1143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cxnSp>
        <p:nvCxnSpPr>
          <p:cNvPr id="148" name="Straight Connector 147"/>
          <p:cNvCxnSpPr/>
          <p:nvPr/>
        </p:nvCxnSpPr>
        <p:spPr>
          <a:xfrm rot="5400000">
            <a:off x="9790406" y="2419350"/>
            <a:ext cx="494506" cy="794"/>
          </a:xfrm>
          <a:prstGeom prst="line">
            <a:avLst/>
          </a:prstGeom>
          <a:noFill/>
          <a:ln w="25400" cap="flat" cmpd="sng" algn="ctr">
            <a:solidFill>
              <a:srgbClr val="808080">
                <a:lumMod val="75000"/>
              </a:srgbClr>
            </a:solidFill>
            <a:prstDash val="solid"/>
          </a:ln>
          <a:effectLst/>
        </p:spPr>
      </p:cxnSp>
      <p:sp>
        <p:nvSpPr>
          <p:cNvPr id="149" name="TextBox 148"/>
          <p:cNvSpPr txBox="1"/>
          <p:nvPr/>
        </p:nvSpPr>
        <p:spPr>
          <a:xfrm>
            <a:off x="5444098" y="2133600"/>
            <a:ext cx="21579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Critical Section 1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8627562" y="2235200"/>
            <a:ext cx="10054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Barrier</a:t>
            </a:r>
          </a:p>
        </p:txBody>
      </p:sp>
      <p:cxnSp>
        <p:nvCxnSpPr>
          <p:cNvPr id="151" name="Straight Connector 150"/>
          <p:cNvCxnSpPr/>
          <p:nvPr/>
        </p:nvCxnSpPr>
        <p:spPr>
          <a:xfrm>
            <a:off x="4758296" y="2374900"/>
            <a:ext cx="622300" cy="1588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52" name="TextBox 151"/>
          <p:cNvSpPr txBox="1"/>
          <p:nvPr/>
        </p:nvSpPr>
        <p:spPr>
          <a:xfrm>
            <a:off x="1930430" y="2163233"/>
            <a:ext cx="25466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Non-Critical Section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960064" y="2662769"/>
            <a:ext cx="20902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Waiting for Sync </a:t>
            </a:r>
            <a:b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or Lock</a:t>
            </a:r>
          </a:p>
        </p:txBody>
      </p:sp>
      <p:cxnSp>
        <p:nvCxnSpPr>
          <p:cNvPr id="154" name="Straight Connector 153"/>
          <p:cNvCxnSpPr/>
          <p:nvPr/>
        </p:nvCxnSpPr>
        <p:spPr>
          <a:xfrm>
            <a:off x="4758296" y="3009900"/>
            <a:ext cx="558800" cy="1588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sp>
        <p:nvSpPr>
          <p:cNvPr id="155" name="TextBox 154"/>
          <p:cNvSpPr txBox="1"/>
          <p:nvPr/>
        </p:nvSpPr>
        <p:spPr>
          <a:xfrm>
            <a:off x="169330" y="5122343"/>
            <a:ext cx="12972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Thread D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165102" y="4656677"/>
            <a:ext cx="12853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Thread C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82034" y="4178311"/>
            <a:ext cx="12444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Thread B</a:t>
            </a:r>
          </a:p>
        </p:txBody>
      </p:sp>
      <p:cxnSp>
        <p:nvCxnSpPr>
          <p:cNvPr id="158" name="Straight Connector 157"/>
          <p:cNvCxnSpPr/>
          <p:nvPr/>
        </p:nvCxnSpPr>
        <p:spPr>
          <a:xfrm>
            <a:off x="1367360" y="3937013"/>
            <a:ext cx="1943100" cy="1588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cxnSp>
        <p:nvCxnSpPr>
          <p:cNvPr id="159" name="Straight Connector 158"/>
          <p:cNvCxnSpPr/>
          <p:nvPr/>
        </p:nvCxnSpPr>
        <p:spPr>
          <a:xfrm>
            <a:off x="3335860" y="3937013"/>
            <a:ext cx="673100" cy="1588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sp>
        <p:nvSpPr>
          <p:cNvPr id="160" name="Rectangle 159"/>
          <p:cNvSpPr/>
          <p:nvPr/>
        </p:nvSpPr>
        <p:spPr>
          <a:xfrm>
            <a:off x="4008960" y="3873513"/>
            <a:ext cx="685800" cy="1143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cxnSp>
        <p:nvCxnSpPr>
          <p:cNvPr id="161" name="Straight Connector 160"/>
          <p:cNvCxnSpPr/>
          <p:nvPr/>
        </p:nvCxnSpPr>
        <p:spPr>
          <a:xfrm flipV="1">
            <a:off x="4694760" y="3928533"/>
            <a:ext cx="723907" cy="8480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cxnSp>
        <p:nvCxnSpPr>
          <p:cNvPr id="162" name="Straight Connector 161"/>
          <p:cNvCxnSpPr/>
          <p:nvPr/>
        </p:nvCxnSpPr>
        <p:spPr>
          <a:xfrm>
            <a:off x="5431366" y="3937012"/>
            <a:ext cx="381000" cy="1588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cxnSp>
        <p:nvCxnSpPr>
          <p:cNvPr id="163" name="Straight Connector 162"/>
          <p:cNvCxnSpPr/>
          <p:nvPr/>
        </p:nvCxnSpPr>
        <p:spPr>
          <a:xfrm>
            <a:off x="1380060" y="4419613"/>
            <a:ext cx="2133600" cy="1588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cxnSp>
        <p:nvCxnSpPr>
          <p:cNvPr id="164" name="Straight Connector 163"/>
          <p:cNvCxnSpPr/>
          <p:nvPr/>
        </p:nvCxnSpPr>
        <p:spPr>
          <a:xfrm>
            <a:off x="3526360" y="4419613"/>
            <a:ext cx="1168400" cy="1588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sp>
        <p:nvSpPr>
          <p:cNvPr id="165" name="Rectangle 164"/>
          <p:cNvSpPr/>
          <p:nvPr/>
        </p:nvSpPr>
        <p:spPr>
          <a:xfrm>
            <a:off x="4682060" y="4356113"/>
            <a:ext cx="685800" cy="1143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cxnSp>
        <p:nvCxnSpPr>
          <p:cNvPr id="166" name="Straight Connector 165"/>
          <p:cNvCxnSpPr/>
          <p:nvPr/>
        </p:nvCxnSpPr>
        <p:spPr>
          <a:xfrm>
            <a:off x="5380560" y="4406913"/>
            <a:ext cx="381000" cy="1588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67" name="Rectangle 166"/>
          <p:cNvSpPr/>
          <p:nvPr/>
        </p:nvSpPr>
        <p:spPr>
          <a:xfrm>
            <a:off x="3310460" y="4838713"/>
            <a:ext cx="685800" cy="1143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cxnSp>
        <p:nvCxnSpPr>
          <p:cNvPr id="168" name="Straight Connector 167"/>
          <p:cNvCxnSpPr/>
          <p:nvPr/>
        </p:nvCxnSpPr>
        <p:spPr>
          <a:xfrm>
            <a:off x="1367360" y="4889513"/>
            <a:ext cx="1460507" cy="4230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cxnSp>
        <p:nvCxnSpPr>
          <p:cNvPr id="169" name="Straight Connector 168"/>
          <p:cNvCxnSpPr>
            <a:stCxn id="167" idx="3"/>
          </p:cNvCxnSpPr>
          <p:nvPr/>
        </p:nvCxnSpPr>
        <p:spPr>
          <a:xfrm flipV="1">
            <a:off x="3996260" y="4893743"/>
            <a:ext cx="1100673" cy="2120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70" name="Rectangle 169"/>
          <p:cNvSpPr/>
          <p:nvPr/>
        </p:nvSpPr>
        <p:spPr>
          <a:xfrm>
            <a:off x="2611960" y="5308613"/>
            <a:ext cx="685800" cy="1143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cxnSp>
        <p:nvCxnSpPr>
          <p:cNvPr id="171" name="Straight Connector 170"/>
          <p:cNvCxnSpPr/>
          <p:nvPr/>
        </p:nvCxnSpPr>
        <p:spPr>
          <a:xfrm>
            <a:off x="1354660" y="5372113"/>
            <a:ext cx="1257300" cy="1588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cxnSp>
        <p:nvCxnSpPr>
          <p:cNvPr id="172" name="Straight Connector 171"/>
          <p:cNvCxnSpPr/>
          <p:nvPr/>
        </p:nvCxnSpPr>
        <p:spPr>
          <a:xfrm>
            <a:off x="3310460" y="5372113"/>
            <a:ext cx="1016000" cy="1588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cxnSp>
        <p:nvCxnSpPr>
          <p:cNvPr id="173" name="Straight Connector 172"/>
          <p:cNvCxnSpPr>
            <a:endCxn id="185" idx="1"/>
          </p:cNvCxnSpPr>
          <p:nvPr/>
        </p:nvCxnSpPr>
        <p:spPr>
          <a:xfrm flipV="1">
            <a:off x="4339160" y="5369997"/>
            <a:ext cx="1041400" cy="2116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cxnSp>
        <p:nvCxnSpPr>
          <p:cNvPr id="174" name="Straight Connector 173"/>
          <p:cNvCxnSpPr/>
          <p:nvPr/>
        </p:nvCxnSpPr>
        <p:spPr>
          <a:xfrm>
            <a:off x="1354660" y="5867413"/>
            <a:ext cx="7874007" cy="8463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  <a:tailEnd type="triangle"/>
          </a:ln>
          <a:effectLst/>
        </p:spPr>
      </p:cxnSp>
      <p:sp>
        <p:nvSpPr>
          <p:cNvPr id="175" name="TextBox 174"/>
          <p:cNvSpPr txBox="1"/>
          <p:nvPr/>
        </p:nvSpPr>
        <p:spPr>
          <a:xfrm>
            <a:off x="169330" y="3687247"/>
            <a:ext cx="12747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Thread A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8889993" y="5439846"/>
            <a:ext cx="7695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Time</a:t>
            </a:r>
          </a:p>
        </p:txBody>
      </p:sp>
      <p:cxnSp>
        <p:nvCxnSpPr>
          <p:cNvPr id="177" name="Straight Connector 176"/>
          <p:cNvCxnSpPr/>
          <p:nvPr/>
        </p:nvCxnSpPr>
        <p:spPr>
          <a:xfrm rot="5400000">
            <a:off x="7488760" y="4800613"/>
            <a:ext cx="2628900" cy="12700"/>
          </a:xfrm>
          <a:prstGeom prst="line">
            <a:avLst/>
          </a:prstGeom>
          <a:noFill/>
          <a:ln w="25400" cap="flat" cmpd="sng" algn="ctr">
            <a:solidFill>
              <a:srgbClr val="808080">
                <a:lumMod val="50000"/>
              </a:srgbClr>
            </a:solidFill>
            <a:prstDash val="solid"/>
          </a:ln>
          <a:effectLst/>
        </p:spPr>
      </p:cxnSp>
      <p:sp>
        <p:nvSpPr>
          <p:cNvPr id="178" name="TextBox 177"/>
          <p:cNvSpPr txBox="1"/>
          <p:nvPr/>
        </p:nvSpPr>
        <p:spPr>
          <a:xfrm>
            <a:off x="8762993" y="3450170"/>
            <a:ext cx="10054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Barrier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1727201" y="2057399"/>
            <a:ext cx="9347228" cy="1380067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5803908" y="3890447"/>
            <a:ext cx="685800" cy="114300"/>
          </a:xfrm>
          <a:prstGeom prst="rect">
            <a:avLst/>
          </a:prstGeom>
          <a:solidFill>
            <a:srgbClr val="FF66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cxnSp>
        <p:nvCxnSpPr>
          <p:cNvPr id="181" name="Straight Connector 180"/>
          <p:cNvCxnSpPr>
            <a:stCxn id="180" idx="3"/>
          </p:cNvCxnSpPr>
          <p:nvPr/>
        </p:nvCxnSpPr>
        <p:spPr>
          <a:xfrm flipV="1">
            <a:off x="6489708" y="3945476"/>
            <a:ext cx="300566" cy="2121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82" name="Rectangle 181"/>
          <p:cNvSpPr/>
          <p:nvPr/>
        </p:nvSpPr>
        <p:spPr>
          <a:xfrm>
            <a:off x="5092685" y="4838714"/>
            <a:ext cx="685800" cy="114300"/>
          </a:xfrm>
          <a:prstGeom prst="rect">
            <a:avLst/>
          </a:prstGeom>
          <a:solidFill>
            <a:srgbClr val="FF66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cxnSp>
        <p:nvCxnSpPr>
          <p:cNvPr id="183" name="Straight Connector 182"/>
          <p:cNvCxnSpPr>
            <a:stCxn id="182" idx="3"/>
          </p:cNvCxnSpPr>
          <p:nvPr/>
        </p:nvCxnSpPr>
        <p:spPr>
          <a:xfrm flipV="1">
            <a:off x="5778485" y="4893743"/>
            <a:ext cx="503782" cy="2121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cxnSp>
        <p:nvCxnSpPr>
          <p:cNvPr id="184" name="Straight Connector 183"/>
          <p:cNvCxnSpPr>
            <a:endCxn id="167" idx="1"/>
          </p:cNvCxnSpPr>
          <p:nvPr/>
        </p:nvCxnSpPr>
        <p:spPr>
          <a:xfrm>
            <a:off x="2794000" y="4893743"/>
            <a:ext cx="516460" cy="2120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sp>
        <p:nvSpPr>
          <p:cNvPr id="185" name="Rectangle 184"/>
          <p:cNvSpPr/>
          <p:nvPr/>
        </p:nvSpPr>
        <p:spPr>
          <a:xfrm>
            <a:off x="5380560" y="5312847"/>
            <a:ext cx="685800" cy="1143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066360" y="5376347"/>
            <a:ext cx="673100" cy="1588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cxnSp>
        <p:nvCxnSpPr>
          <p:cNvPr id="187" name="Straight Connector 186"/>
          <p:cNvCxnSpPr/>
          <p:nvPr/>
        </p:nvCxnSpPr>
        <p:spPr>
          <a:xfrm>
            <a:off x="5770026" y="4411146"/>
            <a:ext cx="381000" cy="1588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sp>
        <p:nvSpPr>
          <p:cNvPr id="188" name="Rectangle 187"/>
          <p:cNvSpPr/>
          <p:nvPr/>
        </p:nvSpPr>
        <p:spPr>
          <a:xfrm>
            <a:off x="6057893" y="4364580"/>
            <a:ext cx="685800" cy="1143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cxnSp>
        <p:nvCxnSpPr>
          <p:cNvPr id="189" name="Straight Connector 188"/>
          <p:cNvCxnSpPr/>
          <p:nvPr/>
        </p:nvCxnSpPr>
        <p:spPr>
          <a:xfrm>
            <a:off x="6743693" y="4428080"/>
            <a:ext cx="673100" cy="1588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90" name="Rectangle 189"/>
          <p:cNvSpPr/>
          <p:nvPr/>
        </p:nvSpPr>
        <p:spPr>
          <a:xfrm>
            <a:off x="6718293" y="4838713"/>
            <a:ext cx="685800" cy="1143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cxnSp>
        <p:nvCxnSpPr>
          <p:cNvPr id="191" name="Straight Connector 190"/>
          <p:cNvCxnSpPr/>
          <p:nvPr/>
        </p:nvCxnSpPr>
        <p:spPr>
          <a:xfrm>
            <a:off x="7404093" y="4902213"/>
            <a:ext cx="673100" cy="1588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92" name="Rectangle 191"/>
          <p:cNvSpPr/>
          <p:nvPr/>
        </p:nvSpPr>
        <p:spPr>
          <a:xfrm>
            <a:off x="7412576" y="3890446"/>
            <a:ext cx="685800" cy="1143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cxnSp>
        <p:nvCxnSpPr>
          <p:cNvPr id="193" name="Straight Connector 192"/>
          <p:cNvCxnSpPr/>
          <p:nvPr/>
        </p:nvCxnSpPr>
        <p:spPr>
          <a:xfrm>
            <a:off x="8115309" y="3937013"/>
            <a:ext cx="673100" cy="1588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</p:cxnSp>
      <p:cxnSp>
        <p:nvCxnSpPr>
          <p:cNvPr id="194" name="Straight Connector 193"/>
          <p:cNvCxnSpPr>
            <a:endCxn id="192" idx="1"/>
          </p:cNvCxnSpPr>
          <p:nvPr/>
        </p:nvCxnSpPr>
        <p:spPr>
          <a:xfrm>
            <a:off x="6807200" y="3945467"/>
            <a:ext cx="605376" cy="2129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cxnSp>
        <p:nvCxnSpPr>
          <p:cNvPr id="195" name="Straight Connector 194"/>
          <p:cNvCxnSpPr/>
          <p:nvPr/>
        </p:nvCxnSpPr>
        <p:spPr>
          <a:xfrm>
            <a:off x="6311892" y="4885279"/>
            <a:ext cx="381000" cy="1588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cxnSp>
        <p:nvCxnSpPr>
          <p:cNvPr id="196" name="Straight Connector 195"/>
          <p:cNvCxnSpPr/>
          <p:nvPr/>
        </p:nvCxnSpPr>
        <p:spPr>
          <a:xfrm flipV="1">
            <a:off x="6760627" y="5384810"/>
            <a:ext cx="2044706" cy="4236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cxnSp>
        <p:nvCxnSpPr>
          <p:cNvPr id="197" name="Straight Connector 196"/>
          <p:cNvCxnSpPr/>
          <p:nvPr/>
        </p:nvCxnSpPr>
        <p:spPr>
          <a:xfrm flipV="1">
            <a:off x="7437960" y="4436543"/>
            <a:ext cx="1350440" cy="4237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cxnSp>
        <p:nvCxnSpPr>
          <p:cNvPr id="198" name="Straight Connector 197"/>
          <p:cNvCxnSpPr/>
          <p:nvPr/>
        </p:nvCxnSpPr>
        <p:spPr>
          <a:xfrm flipV="1">
            <a:off x="8098360" y="4893743"/>
            <a:ext cx="706973" cy="4237"/>
          </a:xfrm>
          <a:prstGeom prst="line">
            <a:avLst/>
          </a:prstGeom>
          <a:noFill/>
          <a:ln w="50800" cap="flat" cmpd="sng" algn="ctr">
            <a:solidFill>
              <a:srgbClr val="2953D1"/>
            </a:solidFill>
            <a:prstDash val="dash"/>
          </a:ln>
          <a:effectLst/>
        </p:spPr>
      </p:cxnSp>
      <p:grpSp>
        <p:nvGrpSpPr>
          <p:cNvPr id="2" name="Group 184"/>
          <p:cNvGrpSpPr/>
          <p:nvPr/>
        </p:nvGrpSpPr>
        <p:grpSpPr>
          <a:xfrm>
            <a:off x="1460501" y="3797300"/>
            <a:ext cx="7302493" cy="1460513"/>
            <a:chOff x="1460501" y="4152893"/>
            <a:chExt cx="7302493" cy="1460513"/>
          </a:xfrm>
        </p:grpSpPr>
        <p:cxnSp>
          <p:nvCxnSpPr>
            <p:cNvPr id="200" name="Straight Connector 199"/>
            <p:cNvCxnSpPr/>
            <p:nvPr/>
          </p:nvCxnSpPr>
          <p:spPr>
            <a:xfrm rot="10800000">
              <a:off x="7391407" y="4191000"/>
              <a:ext cx="1371587" cy="2626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01" name="Straight Connector 200"/>
            <p:cNvCxnSpPr/>
            <p:nvPr/>
          </p:nvCxnSpPr>
          <p:spPr>
            <a:xfrm rot="5400000">
              <a:off x="6925731" y="4652434"/>
              <a:ext cx="952510" cy="4229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02" name="Straight Connector 201"/>
            <p:cNvCxnSpPr/>
            <p:nvPr/>
          </p:nvCxnSpPr>
          <p:spPr>
            <a:xfrm rot="10800000">
              <a:off x="6739468" y="5130801"/>
              <a:ext cx="677339" cy="5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03" name="Straight Connector 202"/>
            <p:cNvCxnSpPr/>
            <p:nvPr/>
          </p:nvCxnSpPr>
          <p:spPr>
            <a:xfrm rot="16200000" flipH="1">
              <a:off x="6519338" y="4893730"/>
              <a:ext cx="444493" cy="4238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04" name="Straight Connector 203"/>
            <p:cNvCxnSpPr/>
            <p:nvPr/>
          </p:nvCxnSpPr>
          <p:spPr>
            <a:xfrm rot="10800000" flipV="1">
              <a:off x="6045203" y="4660900"/>
              <a:ext cx="694264" cy="2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05" name="Straight Connector 204"/>
            <p:cNvCxnSpPr/>
            <p:nvPr/>
          </p:nvCxnSpPr>
          <p:spPr>
            <a:xfrm rot="16200000" flipH="1">
              <a:off x="5579537" y="5139268"/>
              <a:ext cx="931332" cy="1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06" name="Straight Connector 205"/>
            <p:cNvCxnSpPr/>
            <p:nvPr/>
          </p:nvCxnSpPr>
          <p:spPr>
            <a:xfrm rot="10800000">
              <a:off x="5367869" y="5613401"/>
              <a:ext cx="677339" cy="5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07" name="Straight Connector 206"/>
            <p:cNvCxnSpPr/>
            <p:nvPr/>
          </p:nvCxnSpPr>
          <p:spPr>
            <a:xfrm rot="16200000" flipH="1">
              <a:off x="4902200" y="5118092"/>
              <a:ext cx="965203" cy="3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08" name="Straight Connector 207"/>
            <p:cNvCxnSpPr/>
            <p:nvPr/>
          </p:nvCxnSpPr>
          <p:spPr>
            <a:xfrm rot="10800000">
              <a:off x="4699001" y="4648194"/>
              <a:ext cx="681567" cy="1595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09" name="Straight Connector 208"/>
            <p:cNvCxnSpPr/>
            <p:nvPr/>
          </p:nvCxnSpPr>
          <p:spPr>
            <a:xfrm rot="10800000">
              <a:off x="4000501" y="4165600"/>
              <a:ext cx="694275" cy="4240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10" name="Straight Connector 209"/>
            <p:cNvCxnSpPr/>
            <p:nvPr/>
          </p:nvCxnSpPr>
          <p:spPr>
            <a:xfrm rot="10800000" flipV="1">
              <a:off x="3285070" y="5130800"/>
              <a:ext cx="728131" cy="2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11" name="Straight Connector 210"/>
            <p:cNvCxnSpPr/>
            <p:nvPr/>
          </p:nvCxnSpPr>
          <p:spPr>
            <a:xfrm rot="10800000">
              <a:off x="1460501" y="5600693"/>
              <a:ext cx="1824579" cy="16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12" name="Straight Connector 211"/>
            <p:cNvCxnSpPr/>
            <p:nvPr/>
          </p:nvCxnSpPr>
          <p:spPr>
            <a:xfrm rot="5400000">
              <a:off x="3521337" y="4643968"/>
              <a:ext cx="982938" cy="789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13" name="Straight Connector 212"/>
            <p:cNvCxnSpPr/>
            <p:nvPr/>
          </p:nvCxnSpPr>
          <p:spPr>
            <a:xfrm rot="16200000" flipH="1">
              <a:off x="4457700" y="4394192"/>
              <a:ext cx="482602" cy="3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3056471" y="5359401"/>
              <a:ext cx="491067" cy="3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</p:grpSp>
      <p:grpSp>
        <p:nvGrpSpPr>
          <p:cNvPr id="3" name="Group 333"/>
          <p:cNvGrpSpPr/>
          <p:nvPr/>
        </p:nvGrpSpPr>
        <p:grpSpPr>
          <a:xfrm>
            <a:off x="1354663" y="8098376"/>
            <a:ext cx="8304920" cy="486829"/>
            <a:chOff x="1354663" y="8098376"/>
            <a:chExt cx="8304920" cy="486829"/>
          </a:xfrm>
        </p:grpSpPr>
        <p:cxnSp>
          <p:nvCxnSpPr>
            <p:cNvPr id="216" name="Straight Connector 215"/>
            <p:cNvCxnSpPr/>
            <p:nvPr/>
          </p:nvCxnSpPr>
          <p:spPr>
            <a:xfrm>
              <a:off x="1354663" y="8576742"/>
              <a:ext cx="7874007" cy="8463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tailEnd type="triangle"/>
            </a:ln>
            <a:effectLst/>
          </p:spPr>
        </p:cxnSp>
        <p:sp>
          <p:nvSpPr>
            <p:cNvPr id="217" name="TextBox 216"/>
            <p:cNvSpPr txBox="1"/>
            <p:nvPr/>
          </p:nvSpPr>
          <p:spPr>
            <a:xfrm>
              <a:off x="8889996" y="8098376"/>
              <a:ext cx="76958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Time</a:t>
              </a:r>
            </a:p>
          </p:txBody>
        </p:sp>
      </p:grpSp>
      <p:sp>
        <p:nvSpPr>
          <p:cNvPr id="218" name="TextBox 217"/>
          <p:cNvSpPr txBox="1"/>
          <p:nvPr/>
        </p:nvSpPr>
        <p:spPr>
          <a:xfrm>
            <a:off x="8187264" y="5922435"/>
            <a:ext cx="10054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Barrier</a:t>
            </a:r>
          </a:p>
        </p:txBody>
      </p:sp>
      <p:grpSp>
        <p:nvGrpSpPr>
          <p:cNvPr id="4" name="Group 317"/>
          <p:cNvGrpSpPr/>
          <p:nvPr/>
        </p:nvGrpSpPr>
        <p:grpSpPr>
          <a:xfrm>
            <a:off x="169333" y="6413509"/>
            <a:ext cx="5266267" cy="1849050"/>
            <a:chOff x="169333" y="6413509"/>
            <a:chExt cx="5266267" cy="1849050"/>
          </a:xfrm>
        </p:grpSpPr>
        <p:sp>
          <p:nvSpPr>
            <p:cNvPr id="220" name="TextBox 219"/>
            <p:cNvSpPr txBox="1"/>
            <p:nvPr/>
          </p:nvSpPr>
          <p:spPr>
            <a:xfrm>
              <a:off x="203199" y="7831672"/>
              <a:ext cx="129720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Thread D</a:t>
              </a:r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198971" y="7349073"/>
              <a:ext cx="128535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Thread C</a:t>
              </a:r>
            </a:p>
          </p:txBody>
        </p:sp>
        <p:sp>
          <p:nvSpPr>
            <p:cNvPr id="222" name="TextBox 221"/>
            <p:cNvSpPr txBox="1"/>
            <p:nvPr/>
          </p:nvSpPr>
          <p:spPr>
            <a:xfrm>
              <a:off x="182037" y="6870707"/>
              <a:ext cx="124443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Thread B</a:t>
              </a:r>
            </a:p>
          </p:txBody>
        </p:sp>
        <p:cxnSp>
          <p:nvCxnSpPr>
            <p:cNvPr id="223" name="Straight Connector 222"/>
            <p:cNvCxnSpPr/>
            <p:nvPr/>
          </p:nvCxnSpPr>
          <p:spPr>
            <a:xfrm>
              <a:off x="1367363" y="6646342"/>
              <a:ext cx="1943100" cy="1588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224" name="Straight Connector 223"/>
            <p:cNvCxnSpPr/>
            <p:nvPr/>
          </p:nvCxnSpPr>
          <p:spPr>
            <a:xfrm>
              <a:off x="3335863" y="6646342"/>
              <a:ext cx="673100" cy="1588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  <p:sp>
          <p:nvSpPr>
            <p:cNvPr id="225" name="Rectangle 224"/>
            <p:cNvSpPr/>
            <p:nvPr/>
          </p:nvSpPr>
          <p:spPr>
            <a:xfrm>
              <a:off x="4008963" y="6582842"/>
              <a:ext cx="685800" cy="1143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  <p:cxnSp>
          <p:nvCxnSpPr>
            <p:cNvPr id="226" name="Straight Connector 225"/>
            <p:cNvCxnSpPr/>
            <p:nvPr/>
          </p:nvCxnSpPr>
          <p:spPr>
            <a:xfrm>
              <a:off x="1380063" y="7128942"/>
              <a:ext cx="2133600" cy="1588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227" name="Straight Connector 226"/>
            <p:cNvCxnSpPr/>
            <p:nvPr/>
          </p:nvCxnSpPr>
          <p:spPr>
            <a:xfrm>
              <a:off x="3526363" y="7128942"/>
              <a:ext cx="1168400" cy="1588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  <p:sp>
          <p:nvSpPr>
            <p:cNvPr id="228" name="Rectangle 227"/>
            <p:cNvSpPr/>
            <p:nvPr/>
          </p:nvSpPr>
          <p:spPr>
            <a:xfrm>
              <a:off x="4682063" y="7065442"/>
              <a:ext cx="685800" cy="1143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3310463" y="7548042"/>
              <a:ext cx="685800" cy="1143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  <p:cxnSp>
          <p:nvCxnSpPr>
            <p:cNvPr id="230" name="Straight Connector 229"/>
            <p:cNvCxnSpPr/>
            <p:nvPr/>
          </p:nvCxnSpPr>
          <p:spPr>
            <a:xfrm>
              <a:off x="1367363" y="7598842"/>
              <a:ext cx="1460507" cy="4230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231" name="Straight Connector 230"/>
            <p:cNvCxnSpPr>
              <a:stCxn id="229" idx="3"/>
            </p:cNvCxnSpPr>
            <p:nvPr/>
          </p:nvCxnSpPr>
          <p:spPr>
            <a:xfrm flipV="1">
              <a:off x="3996263" y="7603072"/>
              <a:ext cx="1100673" cy="2120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232" name="Rectangle 231"/>
            <p:cNvSpPr/>
            <p:nvPr/>
          </p:nvSpPr>
          <p:spPr>
            <a:xfrm>
              <a:off x="2611963" y="8017942"/>
              <a:ext cx="685800" cy="1143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  <p:cxnSp>
          <p:nvCxnSpPr>
            <p:cNvPr id="233" name="Straight Connector 232"/>
            <p:cNvCxnSpPr/>
            <p:nvPr/>
          </p:nvCxnSpPr>
          <p:spPr>
            <a:xfrm>
              <a:off x="1354663" y="8081442"/>
              <a:ext cx="1257300" cy="1588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234" name="Straight Connector 233"/>
            <p:cNvCxnSpPr/>
            <p:nvPr/>
          </p:nvCxnSpPr>
          <p:spPr>
            <a:xfrm>
              <a:off x="3310463" y="8081442"/>
              <a:ext cx="1016000" cy="1588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235" name="Straight Connector 234"/>
            <p:cNvCxnSpPr>
              <a:endCxn id="270" idx="1"/>
            </p:cNvCxnSpPr>
            <p:nvPr/>
          </p:nvCxnSpPr>
          <p:spPr>
            <a:xfrm>
              <a:off x="4339163" y="8081442"/>
              <a:ext cx="1041400" cy="2112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  <p:sp>
          <p:nvSpPr>
            <p:cNvPr id="236" name="TextBox 235"/>
            <p:cNvSpPr txBox="1"/>
            <p:nvPr/>
          </p:nvSpPr>
          <p:spPr>
            <a:xfrm>
              <a:off x="169333" y="6413509"/>
              <a:ext cx="127470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Thread A</a:t>
              </a: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5092688" y="7548042"/>
              <a:ext cx="292112" cy="122757"/>
            </a:xfrm>
            <a:prstGeom prst="rect">
              <a:avLst/>
            </a:prstGeom>
            <a:solidFill>
              <a:srgbClr val="FF66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  <p:cxnSp>
          <p:nvCxnSpPr>
            <p:cNvPr id="238" name="Straight Connector 237"/>
            <p:cNvCxnSpPr>
              <a:endCxn id="229" idx="1"/>
            </p:cNvCxnSpPr>
            <p:nvPr/>
          </p:nvCxnSpPr>
          <p:spPr>
            <a:xfrm>
              <a:off x="2794003" y="7603072"/>
              <a:ext cx="516460" cy="2120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  <p:cxnSp>
          <p:nvCxnSpPr>
            <p:cNvPr id="239" name="Straight Connector 238"/>
            <p:cNvCxnSpPr/>
            <p:nvPr/>
          </p:nvCxnSpPr>
          <p:spPr>
            <a:xfrm flipV="1">
              <a:off x="4711693" y="6637866"/>
              <a:ext cx="723907" cy="8480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</p:grpSp>
      <p:grpSp>
        <p:nvGrpSpPr>
          <p:cNvPr id="5" name="Group 329"/>
          <p:cNvGrpSpPr/>
          <p:nvPr/>
        </p:nvGrpSpPr>
        <p:grpSpPr>
          <a:xfrm>
            <a:off x="6455835" y="6654800"/>
            <a:ext cx="673100" cy="1443575"/>
            <a:chOff x="6455835" y="6654800"/>
            <a:chExt cx="673100" cy="1443575"/>
          </a:xfrm>
        </p:grpSpPr>
        <p:cxnSp>
          <p:nvCxnSpPr>
            <p:cNvPr id="241" name="Straight Connector 240"/>
            <p:cNvCxnSpPr/>
            <p:nvPr/>
          </p:nvCxnSpPr>
          <p:spPr>
            <a:xfrm>
              <a:off x="6455835" y="7120476"/>
              <a:ext cx="673100" cy="1588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242" name="Straight Connector 241"/>
            <p:cNvCxnSpPr/>
            <p:nvPr/>
          </p:nvCxnSpPr>
          <p:spPr>
            <a:xfrm flipV="1">
              <a:off x="6625166" y="8094133"/>
              <a:ext cx="385234" cy="4242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  <p:sp>
          <p:nvSpPr>
            <p:cNvPr id="243" name="Rectangle 242"/>
            <p:cNvSpPr/>
            <p:nvPr/>
          </p:nvSpPr>
          <p:spPr>
            <a:xfrm>
              <a:off x="6464295" y="7531108"/>
              <a:ext cx="529170" cy="122758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  <p:cxnSp>
          <p:nvCxnSpPr>
            <p:cNvPr id="244" name="Straight Connector 243"/>
            <p:cNvCxnSpPr>
              <a:stCxn id="249" idx="3"/>
            </p:cNvCxnSpPr>
            <p:nvPr/>
          </p:nvCxnSpPr>
          <p:spPr>
            <a:xfrm flipV="1">
              <a:off x="6506641" y="6654809"/>
              <a:ext cx="300566" cy="2121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245" name="Straight Connector 244"/>
            <p:cNvCxnSpPr>
              <a:endCxn id="279" idx="1"/>
            </p:cNvCxnSpPr>
            <p:nvPr/>
          </p:nvCxnSpPr>
          <p:spPr>
            <a:xfrm>
              <a:off x="6790267" y="6654800"/>
              <a:ext cx="215899" cy="6353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</p:grpSp>
      <p:grpSp>
        <p:nvGrpSpPr>
          <p:cNvPr id="6" name="Group 321"/>
          <p:cNvGrpSpPr/>
          <p:nvPr/>
        </p:nvGrpSpPr>
        <p:grpSpPr>
          <a:xfrm>
            <a:off x="5778485" y="6599780"/>
            <a:ext cx="825514" cy="1487484"/>
            <a:chOff x="5778485" y="6599780"/>
            <a:chExt cx="825514" cy="1487484"/>
          </a:xfrm>
        </p:grpSpPr>
        <p:cxnSp>
          <p:nvCxnSpPr>
            <p:cNvPr id="247" name="Straight Connector 246"/>
            <p:cNvCxnSpPr/>
            <p:nvPr/>
          </p:nvCxnSpPr>
          <p:spPr>
            <a:xfrm>
              <a:off x="5930899" y="8085676"/>
              <a:ext cx="673100" cy="1588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248" name="Rectangle 247"/>
            <p:cNvSpPr/>
            <p:nvPr/>
          </p:nvSpPr>
          <p:spPr>
            <a:xfrm>
              <a:off x="5922429" y="7056975"/>
              <a:ext cx="529170" cy="122758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  <p:sp>
          <p:nvSpPr>
            <p:cNvPr id="249" name="Rectangle 248"/>
            <p:cNvSpPr/>
            <p:nvPr/>
          </p:nvSpPr>
          <p:spPr>
            <a:xfrm>
              <a:off x="5820841" y="6599780"/>
              <a:ext cx="685800" cy="114300"/>
            </a:xfrm>
            <a:prstGeom prst="rect">
              <a:avLst/>
            </a:prstGeom>
            <a:solidFill>
              <a:srgbClr val="FF66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  <p:cxnSp>
          <p:nvCxnSpPr>
            <p:cNvPr id="250" name="Straight Connector 249"/>
            <p:cNvCxnSpPr/>
            <p:nvPr/>
          </p:nvCxnSpPr>
          <p:spPr>
            <a:xfrm flipV="1">
              <a:off x="5778485" y="7603076"/>
              <a:ext cx="503782" cy="2121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251" name="Straight Connector 250"/>
            <p:cNvCxnSpPr>
              <a:stCxn id="243" idx="1"/>
            </p:cNvCxnSpPr>
            <p:nvPr/>
          </p:nvCxnSpPr>
          <p:spPr>
            <a:xfrm rot="10800000" flipV="1">
              <a:off x="6265333" y="7592487"/>
              <a:ext cx="198962" cy="10580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</p:grpSp>
      <p:grpSp>
        <p:nvGrpSpPr>
          <p:cNvPr id="7" name="Group 332"/>
          <p:cNvGrpSpPr/>
          <p:nvPr/>
        </p:nvGrpSpPr>
        <p:grpSpPr>
          <a:xfrm>
            <a:off x="1460500" y="6502402"/>
            <a:ext cx="6807201" cy="1460497"/>
            <a:chOff x="1460500" y="6502402"/>
            <a:chExt cx="6807201" cy="1460497"/>
          </a:xfrm>
        </p:grpSpPr>
        <p:cxnSp>
          <p:nvCxnSpPr>
            <p:cNvPr id="253" name="Straight Connector 252"/>
            <p:cNvCxnSpPr/>
            <p:nvPr/>
          </p:nvCxnSpPr>
          <p:spPr>
            <a:xfrm rot="16200000" flipH="1">
              <a:off x="6210300" y="7213600"/>
              <a:ext cx="482603" cy="2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54" name="Straight Connector 253"/>
            <p:cNvCxnSpPr/>
            <p:nvPr/>
          </p:nvCxnSpPr>
          <p:spPr>
            <a:xfrm rot="10800000" flipV="1">
              <a:off x="5367871" y="7954432"/>
              <a:ext cx="541862" cy="11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436534" y="6752172"/>
              <a:ext cx="512243" cy="12704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56" name="Straight Connector 255"/>
            <p:cNvCxnSpPr/>
            <p:nvPr/>
          </p:nvCxnSpPr>
          <p:spPr>
            <a:xfrm rot="10800000">
              <a:off x="6985012" y="6544742"/>
              <a:ext cx="1282689" cy="8458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57" name="Straight Connector 256"/>
            <p:cNvCxnSpPr/>
            <p:nvPr/>
          </p:nvCxnSpPr>
          <p:spPr>
            <a:xfrm rot="5400000">
              <a:off x="6521449" y="6991351"/>
              <a:ext cx="939804" cy="12701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58" name="Straight Connector 257"/>
            <p:cNvCxnSpPr/>
            <p:nvPr/>
          </p:nvCxnSpPr>
          <p:spPr>
            <a:xfrm rot="10800000" flipV="1">
              <a:off x="6451607" y="7463367"/>
              <a:ext cx="524927" cy="12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59" name="Straight Connector 258"/>
            <p:cNvCxnSpPr/>
            <p:nvPr/>
          </p:nvCxnSpPr>
          <p:spPr>
            <a:xfrm rot="10800000" flipV="1">
              <a:off x="5909740" y="6989232"/>
              <a:ext cx="541860" cy="11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60" name="Straight Connector 259"/>
            <p:cNvCxnSpPr/>
            <p:nvPr/>
          </p:nvCxnSpPr>
          <p:spPr>
            <a:xfrm rot="5400000">
              <a:off x="5429251" y="7461252"/>
              <a:ext cx="952500" cy="2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906433" y="7463373"/>
              <a:ext cx="956742" cy="2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62" name="Straight Connector 261"/>
            <p:cNvCxnSpPr/>
            <p:nvPr/>
          </p:nvCxnSpPr>
          <p:spPr>
            <a:xfrm rot="10800000">
              <a:off x="4690534" y="7001942"/>
              <a:ext cx="702734" cy="1588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63" name="Straight Connector 262"/>
            <p:cNvCxnSpPr/>
            <p:nvPr/>
          </p:nvCxnSpPr>
          <p:spPr>
            <a:xfrm rot="10800000">
              <a:off x="4000502" y="6506642"/>
              <a:ext cx="694275" cy="4240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64" name="Straight Connector 263"/>
            <p:cNvCxnSpPr/>
            <p:nvPr/>
          </p:nvCxnSpPr>
          <p:spPr>
            <a:xfrm rot="10800000" flipV="1">
              <a:off x="3285071" y="7471842"/>
              <a:ext cx="728131" cy="2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65" name="Straight Connector 264"/>
            <p:cNvCxnSpPr/>
            <p:nvPr/>
          </p:nvCxnSpPr>
          <p:spPr>
            <a:xfrm rot="10800000" flipV="1">
              <a:off x="1460500" y="7954450"/>
              <a:ext cx="1837278" cy="8449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66" name="Straight Connector 265"/>
            <p:cNvCxnSpPr/>
            <p:nvPr/>
          </p:nvCxnSpPr>
          <p:spPr>
            <a:xfrm rot="5400000">
              <a:off x="3525573" y="6989244"/>
              <a:ext cx="974469" cy="787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3056472" y="7713143"/>
              <a:ext cx="491067" cy="3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</p:grpSp>
      <p:grpSp>
        <p:nvGrpSpPr>
          <p:cNvPr id="8" name="Group 320"/>
          <p:cNvGrpSpPr/>
          <p:nvPr/>
        </p:nvGrpSpPr>
        <p:grpSpPr>
          <a:xfrm>
            <a:off x="5380555" y="6646345"/>
            <a:ext cx="541874" cy="1498588"/>
            <a:chOff x="5380555" y="6646345"/>
            <a:chExt cx="541874" cy="1498588"/>
          </a:xfrm>
        </p:grpSpPr>
        <p:cxnSp>
          <p:nvCxnSpPr>
            <p:cNvPr id="269" name="Straight Connector 268"/>
            <p:cNvCxnSpPr/>
            <p:nvPr/>
          </p:nvCxnSpPr>
          <p:spPr>
            <a:xfrm>
              <a:off x="5380563" y="7116242"/>
              <a:ext cx="381000" cy="1588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270" name="Rectangle 269"/>
            <p:cNvSpPr/>
            <p:nvPr/>
          </p:nvSpPr>
          <p:spPr>
            <a:xfrm>
              <a:off x="5380563" y="8022175"/>
              <a:ext cx="529170" cy="122758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  <p:cxnSp>
          <p:nvCxnSpPr>
            <p:cNvPr id="271" name="Straight Connector 270"/>
            <p:cNvCxnSpPr/>
            <p:nvPr/>
          </p:nvCxnSpPr>
          <p:spPr>
            <a:xfrm>
              <a:off x="5448299" y="6646345"/>
              <a:ext cx="381000" cy="1588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  <p:cxnSp>
          <p:nvCxnSpPr>
            <p:cNvPr id="272" name="Straight Connector 271"/>
            <p:cNvCxnSpPr>
              <a:endCxn id="248" idx="1"/>
            </p:cNvCxnSpPr>
            <p:nvPr/>
          </p:nvCxnSpPr>
          <p:spPr>
            <a:xfrm flipV="1">
              <a:off x="5770032" y="7118354"/>
              <a:ext cx="152397" cy="2125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  <p:sp>
          <p:nvSpPr>
            <p:cNvPr id="273" name="Rectangle 272"/>
            <p:cNvSpPr/>
            <p:nvPr/>
          </p:nvSpPr>
          <p:spPr>
            <a:xfrm>
              <a:off x="5380555" y="7548042"/>
              <a:ext cx="393712" cy="122758"/>
            </a:xfrm>
            <a:prstGeom prst="rect">
              <a:avLst/>
            </a:prstGeom>
            <a:solidFill>
              <a:srgbClr val="FF66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</p:grpSp>
      <p:grpSp>
        <p:nvGrpSpPr>
          <p:cNvPr id="9" name="Group 330"/>
          <p:cNvGrpSpPr/>
          <p:nvPr/>
        </p:nvGrpSpPr>
        <p:grpSpPr>
          <a:xfrm>
            <a:off x="7006166" y="6599774"/>
            <a:ext cx="1257301" cy="1511293"/>
            <a:chOff x="7006166" y="6599774"/>
            <a:chExt cx="1257301" cy="1511293"/>
          </a:xfrm>
        </p:grpSpPr>
        <p:cxnSp>
          <p:nvCxnSpPr>
            <p:cNvPr id="275" name="Straight Connector 274"/>
            <p:cNvCxnSpPr/>
            <p:nvPr/>
          </p:nvCxnSpPr>
          <p:spPr>
            <a:xfrm>
              <a:off x="7014637" y="7611542"/>
              <a:ext cx="673100" cy="1588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276" name="Straight Connector 275"/>
            <p:cNvCxnSpPr/>
            <p:nvPr/>
          </p:nvCxnSpPr>
          <p:spPr>
            <a:xfrm>
              <a:off x="7573456" y="6663275"/>
              <a:ext cx="673100" cy="1588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277" name="Straight Connector 276"/>
            <p:cNvCxnSpPr/>
            <p:nvPr/>
          </p:nvCxnSpPr>
          <p:spPr>
            <a:xfrm flipV="1">
              <a:off x="7167035" y="7128933"/>
              <a:ext cx="1096432" cy="4244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  <p:cxnSp>
          <p:nvCxnSpPr>
            <p:cNvPr id="278" name="Straight Connector 277"/>
            <p:cNvCxnSpPr/>
            <p:nvPr/>
          </p:nvCxnSpPr>
          <p:spPr>
            <a:xfrm flipV="1">
              <a:off x="7725837" y="7603067"/>
              <a:ext cx="520696" cy="4243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  <p:sp>
          <p:nvSpPr>
            <p:cNvPr id="279" name="Rectangle 278"/>
            <p:cNvSpPr/>
            <p:nvPr/>
          </p:nvSpPr>
          <p:spPr>
            <a:xfrm>
              <a:off x="7006166" y="6599774"/>
              <a:ext cx="529170" cy="122758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  <p:cxnSp>
          <p:nvCxnSpPr>
            <p:cNvPr id="280" name="Straight Connector 279"/>
            <p:cNvCxnSpPr/>
            <p:nvPr/>
          </p:nvCxnSpPr>
          <p:spPr>
            <a:xfrm>
              <a:off x="7031566" y="8098376"/>
              <a:ext cx="1231901" cy="12691"/>
            </a:xfrm>
            <a:prstGeom prst="line">
              <a:avLst/>
            </a:prstGeom>
            <a:noFill/>
            <a:ln w="50800" cap="flat" cmpd="sng" algn="ctr">
              <a:solidFill>
                <a:srgbClr val="2953D1"/>
              </a:solidFill>
              <a:prstDash val="dash"/>
            </a:ln>
            <a:effectLst/>
          </p:spPr>
        </p:cxnSp>
      </p:grpSp>
      <p:sp>
        <p:nvSpPr>
          <p:cNvPr id="281" name="Rectangle 280"/>
          <p:cNvSpPr/>
          <p:nvPr/>
        </p:nvSpPr>
        <p:spPr>
          <a:xfrm>
            <a:off x="7653899" y="2971800"/>
            <a:ext cx="685800" cy="114300"/>
          </a:xfrm>
          <a:prstGeom prst="rect">
            <a:avLst/>
          </a:prstGeom>
          <a:solidFill>
            <a:srgbClr val="FF66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ヒラギノ角ゴ ProN W3"/>
              <a:cs typeface="ヒラギノ角ゴ ProN W3"/>
            </a:endParaRPr>
          </a:p>
        </p:txBody>
      </p:sp>
      <p:sp>
        <p:nvSpPr>
          <p:cNvPr id="282" name="TextBox 281"/>
          <p:cNvSpPr txBox="1"/>
          <p:nvPr/>
        </p:nvSpPr>
        <p:spPr>
          <a:xfrm>
            <a:off x="5410234" y="2794000"/>
            <a:ext cx="21579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Critical Section 2</a:t>
            </a:r>
          </a:p>
        </p:txBody>
      </p:sp>
      <p:cxnSp>
        <p:nvCxnSpPr>
          <p:cNvPr id="283" name="Straight Connector 282"/>
          <p:cNvCxnSpPr/>
          <p:nvPr/>
        </p:nvCxnSpPr>
        <p:spPr>
          <a:xfrm rot="10800000">
            <a:off x="10126164" y="3048010"/>
            <a:ext cx="677339" cy="5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284" name="TextBox 283"/>
          <p:cNvSpPr txBox="1"/>
          <p:nvPr/>
        </p:nvSpPr>
        <p:spPr>
          <a:xfrm>
            <a:off x="8542893" y="2810934"/>
            <a:ext cx="15972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Critical Path</a:t>
            </a:r>
          </a:p>
        </p:txBody>
      </p:sp>
      <p:cxnSp>
        <p:nvCxnSpPr>
          <p:cNvPr id="285" name="Straight Arrow Connector 284"/>
          <p:cNvCxnSpPr/>
          <p:nvPr/>
        </p:nvCxnSpPr>
        <p:spPr>
          <a:xfrm flipV="1">
            <a:off x="8263467" y="6959600"/>
            <a:ext cx="508000" cy="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headEnd type="arrow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286" name="TextBox 285"/>
          <p:cNvSpPr txBox="1"/>
          <p:nvPr/>
        </p:nvSpPr>
        <p:spPr>
          <a:xfrm>
            <a:off x="8170332" y="6972300"/>
            <a:ext cx="9371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Saved</a:t>
            </a:r>
            <a:b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</a:b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Cycles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9829833" y="7366000"/>
            <a:ext cx="19678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Limiter Thread: 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11726372" y="7349069"/>
            <a:ext cx="719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11743300" y="7332134"/>
            <a:ext cx="719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11709432" y="7332136"/>
            <a:ext cx="719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</a:t>
            </a:r>
          </a:p>
        </p:txBody>
      </p:sp>
      <p:sp>
        <p:nvSpPr>
          <p:cNvPr id="219" name="TextBox 218"/>
          <p:cNvSpPr txBox="1"/>
          <p:nvPr/>
        </p:nvSpPr>
        <p:spPr>
          <a:xfrm>
            <a:off x="11726370" y="7332135"/>
            <a:ext cx="719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9728234" y="6468534"/>
            <a:ext cx="21309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Most Contended</a:t>
            </a:r>
            <a:b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r>
              <a:rPr lang="en-US" sz="2200" kern="0" dirty="0" smtClean="0">
                <a:solidFill>
                  <a:sysClr val="windowText" lastClr="000000"/>
                </a:solidFill>
              </a:rPr>
              <a:t>Critical Section:</a:t>
            </a: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268" name="Group 267"/>
          <p:cNvGrpSpPr/>
          <p:nvPr/>
        </p:nvGrpSpPr>
        <p:grpSpPr>
          <a:xfrm>
            <a:off x="11658637" y="6790269"/>
            <a:ext cx="948260" cy="430887"/>
            <a:chOff x="11404637" y="6739469"/>
            <a:chExt cx="948260" cy="430887"/>
          </a:xfrm>
        </p:grpSpPr>
        <p:sp>
          <p:nvSpPr>
            <p:cNvPr id="246" name="TextBox 245"/>
            <p:cNvSpPr txBox="1"/>
            <p:nvPr/>
          </p:nvSpPr>
          <p:spPr>
            <a:xfrm>
              <a:off x="11404637" y="6739469"/>
              <a:ext cx="71963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1</a:t>
              </a:r>
            </a:p>
          </p:txBody>
        </p:sp>
        <p:sp>
          <p:nvSpPr>
            <p:cNvPr id="252" name="Rectangle 251"/>
            <p:cNvSpPr/>
            <p:nvPr/>
          </p:nvSpPr>
          <p:spPr>
            <a:xfrm>
              <a:off x="11667097" y="6917266"/>
              <a:ext cx="685800" cy="1143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ヒラギノ角ゴ ProN W3"/>
                <a:cs typeface="ヒラギノ角ゴ ProN W3"/>
              </a:endParaRPr>
            </a:p>
          </p:txBody>
        </p:sp>
      </p:grpSp>
      <p:sp>
        <p:nvSpPr>
          <p:cNvPr id="274" name="Rounded Rectangle 273"/>
          <p:cNvSpPr/>
          <p:nvPr/>
        </p:nvSpPr>
        <p:spPr>
          <a:xfrm>
            <a:off x="9770533" y="7281333"/>
            <a:ext cx="2387600" cy="54186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7" name="Straight Connector 286"/>
          <p:cNvCxnSpPr/>
          <p:nvPr/>
        </p:nvCxnSpPr>
        <p:spPr>
          <a:xfrm rot="5400000">
            <a:off x="6946893" y="7408348"/>
            <a:ext cx="2628900" cy="12700"/>
          </a:xfrm>
          <a:prstGeom prst="line">
            <a:avLst/>
          </a:prstGeom>
          <a:noFill/>
          <a:ln w="25400" cap="flat" cmpd="sng" algn="ctr">
            <a:solidFill>
              <a:srgbClr val="808080">
                <a:lumMod val="50000"/>
              </a:srgbClr>
            </a:solidFill>
            <a:prstDash val="solid"/>
          </a:ln>
          <a:effectLst/>
        </p:spPr>
      </p:cxnSp>
      <p:cxnSp>
        <p:nvCxnSpPr>
          <p:cNvPr id="292" name="Straight Connector 291"/>
          <p:cNvCxnSpPr/>
          <p:nvPr/>
        </p:nvCxnSpPr>
        <p:spPr>
          <a:xfrm rot="5400000">
            <a:off x="7471827" y="7425278"/>
            <a:ext cx="2628900" cy="12700"/>
          </a:xfrm>
          <a:prstGeom prst="line">
            <a:avLst/>
          </a:prstGeom>
          <a:noFill/>
          <a:ln w="25400" cap="flat" cmpd="sng" algn="ctr">
            <a:solidFill>
              <a:srgbClr val="808080">
                <a:lumMod val="50000"/>
              </a:srgbClr>
            </a:solidFill>
            <a:prstDash val="sysDash"/>
          </a:ln>
          <a:effectLst/>
        </p:spPr>
      </p:cxnSp>
      <p:cxnSp>
        <p:nvCxnSpPr>
          <p:cNvPr id="293" name="Straight Arrow Connector 292"/>
          <p:cNvCxnSpPr/>
          <p:nvPr/>
        </p:nvCxnSpPr>
        <p:spPr>
          <a:xfrm>
            <a:off x="1371600" y="6333069"/>
            <a:ext cx="3979333" cy="16931"/>
          </a:xfrm>
          <a:prstGeom prst="straightConnector1">
            <a:avLst/>
          </a:prstGeom>
          <a:ln w="50800">
            <a:solidFill>
              <a:srgbClr val="FF0000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1642526" y="5918209"/>
            <a:ext cx="34682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Limiter Thread Identification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" grpId="0"/>
      <p:bldP spid="286" grpId="0"/>
      <p:bldP spid="145" grpId="0"/>
      <p:bldP spid="146" grpId="0"/>
      <p:bldP spid="146" grpId="1"/>
      <p:bldP spid="199" grpId="0"/>
      <p:bldP spid="199" grpId="1"/>
      <p:bldP spid="215" grpId="0"/>
      <p:bldP spid="215" grpId="1"/>
      <p:bldP spid="219" grpId="0"/>
      <p:bldP spid="240" grpId="0"/>
      <p:bldP spid="274" grpId="0" animBg="1"/>
      <p:bldP spid="29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>
          <a:xfrm>
            <a:off x="817562" y="433388"/>
            <a:ext cx="11984037" cy="1192212"/>
          </a:xfrm>
        </p:spPr>
        <p:txBody>
          <a:bodyPr/>
          <a:lstStyle/>
          <a:p>
            <a:r>
              <a:rPr lang="en-US" sz="4600" dirty="0" smtClean="0"/>
              <a:t>Parallel Application Memory Scheduler</a:t>
            </a:r>
            <a:endParaRPr lang="en-US" sz="3600" dirty="0"/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6450" y="2058996"/>
            <a:ext cx="11855450" cy="69357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/>
              <a:t>Identify the set of threads </a:t>
            </a:r>
            <a:r>
              <a:rPr lang="en-US" sz="3600" dirty="0" smtClean="0">
                <a:solidFill>
                  <a:srgbClr val="FF0000"/>
                </a:solidFill>
              </a:rPr>
              <a:t>likely to be on the critical path</a:t>
            </a:r>
            <a:r>
              <a:rPr lang="en-US" sz="3600" dirty="0" smtClean="0"/>
              <a:t> as </a:t>
            </a:r>
            <a:r>
              <a:rPr lang="en-US" sz="3600" dirty="0" smtClean="0">
                <a:solidFill>
                  <a:srgbClr val="FF0000"/>
                </a:solidFill>
              </a:rPr>
              <a:t>limiter threads</a:t>
            </a:r>
          </a:p>
          <a:p>
            <a:pPr lvl="1">
              <a:lnSpc>
                <a:spcPct val="90000"/>
              </a:lnSpc>
            </a:pPr>
            <a:r>
              <a:rPr lang="en-US" sz="3000" dirty="0" smtClean="0"/>
              <a:t>Prioritize requests from limiter threads </a:t>
            </a:r>
          </a:p>
          <a:p>
            <a:pPr lvl="1">
              <a:lnSpc>
                <a:spcPct val="90000"/>
              </a:lnSpc>
              <a:buNone/>
            </a:pPr>
            <a:endParaRPr lang="en-US" sz="3000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Among limiter threads: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Prioritize requests from latency-sensitive threads (those with lower MPKI)</a:t>
            </a:r>
          </a:p>
          <a:p>
            <a:pPr lvl="1">
              <a:lnSpc>
                <a:spcPct val="90000"/>
              </a:lnSpc>
            </a:pPr>
            <a:endParaRPr lang="en-US" sz="3800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Among non-limiter threads: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rgbClr val="FF0000"/>
                </a:solidFill>
              </a:rPr>
              <a:t>Shuffle priorities </a:t>
            </a:r>
            <a:r>
              <a:rPr lang="en-US" sz="3200" dirty="0" smtClean="0"/>
              <a:t>of </a:t>
            </a:r>
            <a:r>
              <a:rPr lang="en-US" sz="3200" i="1" dirty="0" smtClean="0"/>
              <a:t>non-limiter </a:t>
            </a:r>
            <a:r>
              <a:rPr lang="en-US" sz="3200" dirty="0" smtClean="0"/>
              <a:t>threads to reduce inter-thread memory interference 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Prioritize requests from threads falling behind others </a:t>
            </a:r>
            <a:r>
              <a:rPr lang="en-US" sz="3200" dirty="0" smtClean="0"/>
              <a:t>in a </a:t>
            </a:r>
            <a:r>
              <a:rPr lang="en-US" sz="3200" i="1" dirty="0" smtClean="0"/>
              <a:t>parallel for-loop</a:t>
            </a:r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D5DE38E3-2857-F144-9E00-145C3A8625E9}" type="slidenum">
              <a:rPr lang="en-US" sz="16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12</a:t>
            </a:fld>
            <a:endParaRPr lang="en-US" sz="160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21266" y="4131733"/>
            <a:ext cx="11650133" cy="1761105"/>
          </a:xfrm>
          <a:prstGeom prst="roundRect">
            <a:avLst/>
          </a:prstGeom>
          <a:noFill/>
          <a:ln w="444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33388"/>
            <a:ext cx="12471399" cy="1192212"/>
          </a:xfrm>
        </p:spPr>
        <p:txBody>
          <a:bodyPr/>
          <a:lstStyle/>
          <a:p>
            <a:r>
              <a:rPr lang="en-US" sz="5000" dirty="0" smtClean="0"/>
              <a:t>Time-based classification of threads as latency- vs. BW-sensitive</a:t>
            </a:r>
            <a:endParaRPr lang="en-US" sz="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C18313-145E-6247-BCE4-8AD4FF916AE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8686800" y="2311400"/>
            <a:ext cx="685800" cy="1143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rot="5400000">
            <a:off x="8757444" y="2927350"/>
            <a:ext cx="494506" cy="794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663266" y="2150533"/>
            <a:ext cx="19384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Critical Section</a:t>
            </a:r>
            <a:endParaRPr lang="en-US" sz="2200" dirty="0"/>
          </a:p>
        </p:txBody>
      </p:sp>
      <p:sp>
        <p:nvSpPr>
          <p:cNvPr id="60" name="TextBox 59"/>
          <p:cNvSpPr txBox="1"/>
          <p:nvPr/>
        </p:nvSpPr>
        <p:spPr>
          <a:xfrm>
            <a:off x="7289800" y="2760133"/>
            <a:ext cx="9933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Barrier</a:t>
            </a:r>
            <a:endParaRPr lang="en-US" sz="2200" dirty="0"/>
          </a:p>
        </p:txBody>
      </p:sp>
      <p:cxnSp>
        <p:nvCxnSpPr>
          <p:cNvPr id="61" name="Straight Connector 60"/>
          <p:cNvCxnSpPr/>
          <p:nvPr/>
        </p:nvCxnSpPr>
        <p:spPr>
          <a:xfrm>
            <a:off x="5740400" y="2408767"/>
            <a:ext cx="6223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980266" y="2180167"/>
            <a:ext cx="25466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Non-Critical Section</a:t>
            </a:r>
            <a:endParaRPr lang="en-US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3060700" y="2713567"/>
            <a:ext cx="20705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Waiting for Sync</a:t>
            </a:r>
            <a:endParaRPr lang="en-US" sz="2200" dirty="0"/>
          </a:p>
        </p:txBody>
      </p:sp>
      <p:cxnSp>
        <p:nvCxnSpPr>
          <p:cNvPr id="65" name="Straight Connector 64"/>
          <p:cNvCxnSpPr/>
          <p:nvPr/>
        </p:nvCxnSpPr>
        <p:spPr>
          <a:xfrm>
            <a:off x="5740400" y="3009900"/>
            <a:ext cx="5588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152397" y="5613400"/>
            <a:ext cx="12915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Thread D</a:t>
            </a:r>
            <a:endParaRPr lang="en-US" sz="2200" dirty="0"/>
          </a:p>
        </p:txBody>
      </p:sp>
      <p:sp>
        <p:nvSpPr>
          <p:cNvPr id="108" name="TextBox 107"/>
          <p:cNvSpPr txBox="1"/>
          <p:nvPr/>
        </p:nvSpPr>
        <p:spPr>
          <a:xfrm>
            <a:off x="152397" y="5130801"/>
            <a:ext cx="12797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Thread C</a:t>
            </a:r>
            <a:endParaRPr lang="en-US" sz="2200" dirty="0"/>
          </a:p>
        </p:txBody>
      </p:sp>
      <p:sp>
        <p:nvSpPr>
          <p:cNvPr id="109" name="TextBox 108"/>
          <p:cNvSpPr txBox="1"/>
          <p:nvPr/>
        </p:nvSpPr>
        <p:spPr>
          <a:xfrm>
            <a:off x="165100" y="4669368"/>
            <a:ext cx="12387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Thread B</a:t>
            </a:r>
            <a:endParaRPr lang="en-US" sz="2200" dirty="0"/>
          </a:p>
        </p:txBody>
      </p:sp>
      <p:cxnSp>
        <p:nvCxnSpPr>
          <p:cNvPr id="89" name="Straight Connector 88"/>
          <p:cNvCxnSpPr/>
          <p:nvPr/>
        </p:nvCxnSpPr>
        <p:spPr>
          <a:xfrm>
            <a:off x="1367360" y="4428070"/>
            <a:ext cx="19431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3335860" y="4428070"/>
            <a:ext cx="6731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4008960" y="4364570"/>
            <a:ext cx="685800" cy="1143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/>
          <p:cNvCxnSpPr/>
          <p:nvPr/>
        </p:nvCxnSpPr>
        <p:spPr>
          <a:xfrm>
            <a:off x="4694760" y="4428070"/>
            <a:ext cx="6731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380560" y="4428070"/>
            <a:ext cx="3810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380060" y="4910670"/>
            <a:ext cx="21336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3526360" y="4910670"/>
            <a:ext cx="11684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4682060" y="4847170"/>
            <a:ext cx="685800" cy="1143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7" name="Straight Connector 96"/>
          <p:cNvCxnSpPr/>
          <p:nvPr/>
        </p:nvCxnSpPr>
        <p:spPr>
          <a:xfrm>
            <a:off x="5380560" y="489797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3310460" y="5329770"/>
            <a:ext cx="685800" cy="1143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Connector 98"/>
          <p:cNvCxnSpPr/>
          <p:nvPr/>
        </p:nvCxnSpPr>
        <p:spPr>
          <a:xfrm>
            <a:off x="1367360" y="5380570"/>
            <a:ext cx="19558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4008960" y="5380570"/>
            <a:ext cx="10033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5037660" y="5380570"/>
            <a:ext cx="6731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2611960" y="5799670"/>
            <a:ext cx="685800" cy="1143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Connector 102"/>
          <p:cNvCxnSpPr/>
          <p:nvPr/>
        </p:nvCxnSpPr>
        <p:spPr>
          <a:xfrm>
            <a:off x="1354660" y="5863170"/>
            <a:ext cx="12573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3310460" y="5863170"/>
            <a:ext cx="10160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4339160" y="5863170"/>
            <a:ext cx="14224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354660" y="6358470"/>
            <a:ext cx="4902200" cy="158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169328" y="4178303"/>
            <a:ext cx="12490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Thread A</a:t>
            </a:r>
            <a:endParaRPr lang="en-US" sz="2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5825060" y="5880103"/>
            <a:ext cx="7695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Time</a:t>
            </a:r>
            <a:endParaRPr lang="en-US" sz="2200" dirty="0"/>
          </a:p>
        </p:txBody>
      </p:sp>
      <p:cxnSp>
        <p:nvCxnSpPr>
          <p:cNvPr id="112" name="Straight Connector 111"/>
          <p:cNvCxnSpPr/>
          <p:nvPr/>
        </p:nvCxnSpPr>
        <p:spPr>
          <a:xfrm rot="5400000">
            <a:off x="757760" y="5380570"/>
            <a:ext cx="2298700" cy="127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>
            <a:off x="2051046" y="5149848"/>
            <a:ext cx="2760137" cy="12707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5400000">
            <a:off x="3716860" y="5355170"/>
            <a:ext cx="2298700" cy="127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5400000">
            <a:off x="4440760" y="5190070"/>
            <a:ext cx="2628900" cy="1270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5647260" y="3500970"/>
            <a:ext cx="9933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Barrier</a:t>
            </a:r>
            <a:endParaRPr lang="en-US" sz="2200" dirty="0"/>
          </a:p>
        </p:txBody>
      </p:sp>
      <p:sp>
        <p:nvSpPr>
          <p:cNvPr id="125" name="Rectangle 124"/>
          <p:cNvSpPr/>
          <p:nvPr/>
        </p:nvSpPr>
        <p:spPr>
          <a:xfrm>
            <a:off x="2794000" y="2057400"/>
            <a:ext cx="6883400" cy="12827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ounded Rectangle 80"/>
          <p:cNvSpPr/>
          <p:nvPr/>
        </p:nvSpPr>
        <p:spPr>
          <a:xfrm>
            <a:off x="3420533" y="4199467"/>
            <a:ext cx="1473200" cy="389466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ounded Rectangle 81"/>
          <p:cNvSpPr/>
          <p:nvPr/>
        </p:nvSpPr>
        <p:spPr>
          <a:xfrm>
            <a:off x="1930400" y="4199467"/>
            <a:ext cx="1473200" cy="389466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1998133" y="3365502"/>
            <a:ext cx="13491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Time</a:t>
            </a:r>
          </a:p>
          <a:p>
            <a:r>
              <a:rPr lang="en-US" sz="2200" dirty="0" smtClean="0"/>
              <a:t> Interval 1</a:t>
            </a:r>
            <a:endParaRPr lang="en-US" sz="2200" dirty="0"/>
          </a:p>
        </p:txBody>
      </p:sp>
      <p:sp>
        <p:nvSpPr>
          <p:cNvPr id="84" name="TextBox 83"/>
          <p:cNvSpPr txBox="1"/>
          <p:nvPr/>
        </p:nvSpPr>
        <p:spPr>
          <a:xfrm>
            <a:off x="3505192" y="3382438"/>
            <a:ext cx="12707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Time </a:t>
            </a:r>
          </a:p>
          <a:p>
            <a:r>
              <a:rPr lang="en-US" sz="2200" dirty="0" smtClean="0"/>
              <a:t>Interval 2</a:t>
            </a:r>
            <a:endParaRPr lang="en-US" sz="2200" dirty="0"/>
          </a:p>
        </p:txBody>
      </p:sp>
      <p:sp>
        <p:nvSpPr>
          <p:cNvPr id="45" name="TextBox 44"/>
          <p:cNvSpPr txBox="1"/>
          <p:nvPr/>
        </p:nvSpPr>
        <p:spPr>
          <a:xfrm>
            <a:off x="423326" y="6887636"/>
            <a:ext cx="78378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Thread Cluster Memory Scheduling (TCM) [Kim et. al., MICRO’10]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450" y="2058996"/>
            <a:ext cx="12198350" cy="6935787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i="1" dirty="0" smtClean="0"/>
              <a:t>code-segment </a:t>
            </a:r>
            <a:r>
              <a:rPr lang="en-US" dirty="0" smtClean="0"/>
              <a:t>is defined as:</a:t>
            </a:r>
          </a:p>
          <a:p>
            <a:pPr lvl="1"/>
            <a:r>
              <a:rPr lang="en-US" dirty="0" smtClean="0"/>
              <a:t>A program region between two consecutive synchronization operations</a:t>
            </a:r>
          </a:p>
          <a:p>
            <a:pPr lvl="1"/>
            <a:r>
              <a:rPr lang="en-US" dirty="0" smtClean="0"/>
              <a:t>Identified with a 2-tuple:</a:t>
            </a:r>
            <a:br>
              <a:rPr lang="en-US" dirty="0" smtClean="0"/>
            </a:br>
            <a:r>
              <a:rPr lang="en-US" dirty="0" smtClean="0"/>
              <a:t>&lt;</a:t>
            </a:r>
            <a:r>
              <a:rPr lang="en-US" i="1" dirty="0" smtClean="0"/>
              <a:t>beginning IP, lock address&gt;</a:t>
            </a:r>
          </a:p>
          <a:p>
            <a:endParaRPr lang="en-US" i="1" dirty="0" smtClean="0"/>
          </a:p>
          <a:p>
            <a:r>
              <a:rPr lang="en-US" dirty="0" smtClean="0"/>
              <a:t>Important for classifying threads as </a:t>
            </a:r>
            <a:br>
              <a:rPr lang="en-US" dirty="0" smtClean="0"/>
            </a:br>
            <a:r>
              <a:rPr lang="en-US" dirty="0" smtClean="0"/>
              <a:t>latency- vs. bandwidth-sensitive</a:t>
            </a:r>
          </a:p>
          <a:p>
            <a:pPr lvl="1"/>
            <a:r>
              <a:rPr lang="en-US" dirty="0" smtClean="0"/>
              <a:t>Time-based vs. code-segment based classification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C18313-145E-6247-BCE4-8AD4FF916AE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33388"/>
            <a:ext cx="12471399" cy="1192212"/>
          </a:xfrm>
        </p:spPr>
        <p:txBody>
          <a:bodyPr/>
          <a:lstStyle/>
          <a:p>
            <a:r>
              <a:rPr lang="en-US" sz="5000" dirty="0" smtClean="0"/>
              <a:t>Code-segment based classification of threads as latency- vs. BW-sensitive</a:t>
            </a:r>
            <a:endParaRPr lang="en-US" sz="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C18313-145E-6247-BCE4-8AD4FF916AE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186263" y="5613400"/>
            <a:ext cx="12915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Thread D</a:t>
            </a:r>
            <a:endParaRPr lang="en-US" sz="2200" dirty="0"/>
          </a:p>
        </p:txBody>
      </p:sp>
      <p:sp>
        <p:nvSpPr>
          <p:cNvPr id="108" name="TextBox 107"/>
          <p:cNvSpPr txBox="1"/>
          <p:nvPr/>
        </p:nvSpPr>
        <p:spPr>
          <a:xfrm>
            <a:off x="182035" y="5113868"/>
            <a:ext cx="12797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Thread C</a:t>
            </a:r>
            <a:endParaRPr lang="en-US" sz="2200" dirty="0"/>
          </a:p>
        </p:txBody>
      </p:sp>
      <p:sp>
        <p:nvSpPr>
          <p:cNvPr id="109" name="TextBox 108"/>
          <p:cNvSpPr txBox="1"/>
          <p:nvPr/>
        </p:nvSpPr>
        <p:spPr>
          <a:xfrm>
            <a:off x="182034" y="4669368"/>
            <a:ext cx="12387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Thread B</a:t>
            </a:r>
            <a:endParaRPr lang="en-US" sz="2200" dirty="0"/>
          </a:p>
        </p:txBody>
      </p:sp>
      <p:grpSp>
        <p:nvGrpSpPr>
          <p:cNvPr id="3" name="Group 131"/>
          <p:cNvGrpSpPr/>
          <p:nvPr/>
        </p:nvGrpSpPr>
        <p:grpSpPr>
          <a:xfrm>
            <a:off x="6341531" y="3505202"/>
            <a:ext cx="6496636" cy="4431387"/>
            <a:chOff x="6341531" y="3505202"/>
            <a:chExt cx="6496636" cy="443138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7552261" y="4394202"/>
              <a:ext cx="19431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9520761" y="4394202"/>
              <a:ext cx="673100" cy="1588"/>
            </a:xfrm>
            <a:prstGeom prst="line">
              <a:avLst/>
            </a:prstGeom>
            <a:ln w="50800">
              <a:solidFill>
                <a:srgbClr val="2953D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10193861" y="4330702"/>
              <a:ext cx="685800" cy="114300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0879661" y="4394202"/>
              <a:ext cx="6731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1565461" y="4394202"/>
              <a:ext cx="381000" cy="1588"/>
            </a:xfrm>
            <a:prstGeom prst="line">
              <a:avLst/>
            </a:prstGeom>
            <a:ln w="50800">
              <a:solidFill>
                <a:srgbClr val="2953D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10638361" y="5181602"/>
              <a:ext cx="2628900" cy="12700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564961" y="4876802"/>
              <a:ext cx="21336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9711261" y="4876802"/>
              <a:ext cx="1168400" cy="1588"/>
            </a:xfrm>
            <a:prstGeom prst="line">
              <a:avLst/>
            </a:prstGeom>
            <a:ln w="50800">
              <a:solidFill>
                <a:srgbClr val="2953D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10866961" y="4813302"/>
              <a:ext cx="685800" cy="114300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1565461" y="4864102"/>
              <a:ext cx="3810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9495361" y="5295902"/>
              <a:ext cx="685800" cy="114300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7552261" y="5346702"/>
              <a:ext cx="19558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0193861" y="5346702"/>
              <a:ext cx="10033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1222561" y="5346702"/>
              <a:ext cx="673100" cy="1588"/>
            </a:xfrm>
            <a:prstGeom prst="line">
              <a:avLst/>
            </a:prstGeom>
            <a:ln w="50800">
              <a:solidFill>
                <a:srgbClr val="2953D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8796861" y="5765802"/>
              <a:ext cx="685800" cy="114300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7539561" y="5829302"/>
              <a:ext cx="12573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9495361" y="5829302"/>
              <a:ext cx="10160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0524061" y="5829302"/>
              <a:ext cx="1422400" cy="1588"/>
            </a:xfrm>
            <a:prstGeom prst="line">
              <a:avLst/>
            </a:prstGeom>
            <a:ln w="50800">
              <a:solidFill>
                <a:srgbClr val="2953D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539561" y="6324602"/>
              <a:ext cx="4902200" cy="1588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6341531" y="5579536"/>
              <a:ext cx="12915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D</a:t>
              </a:r>
              <a:endParaRPr lang="en-US" sz="22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341531" y="5096936"/>
              <a:ext cx="127970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C</a:t>
              </a:r>
              <a:endParaRPr lang="en-US" sz="22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341531" y="4635503"/>
              <a:ext cx="123879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B</a:t>
              </a:r>
              <a:endParaRPr lang="en-US" sz="22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354231" y="4161369"/>
              <a:ext cx="12490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A</a:t>
              </a:r>
              <a:endParaRPr lang="en-US" sz="22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2009961" y="5930902"/>
              <a:ext cx="76958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Time</a:t>
              </a:r>
              <a:endParaRPr lang="en-US" sz="2200" dirty="0"/>
            </a:p>
          </p:txBody>
        </p:sp>
        <p:cxnSp>
          <p:nvCxnSpPr>
            <p:cNvPr id="69" name="Straight Connector 68"/>
            <p:cNvCxnSpPr/>
            <p:nvPr/>
          </p:nvCxnSpPr>
          <p:spPr>
            <a:xfrm rot="5400000">
              <a:off x="10409761" y="5334002"/>
              <a:ext cx="2298700" cy="1270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9723961" y="5334002"/>
              <a:ext cx="2298700" cy="1270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>
              <a:off x="9031811" y="5327652"/>
              <a:ext cx="2311400" cy="1270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>
              <a:off x="8333311" y="5314952"/>
              <a:ext cx="2311400" cy="1270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7641161" y="5321302"/>
              <a:ext cx="2298700" cy="1270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rot="10800000">
              <a:off x="8809561" y="6502402"/>
              <a:ext cx="1524000" cy="965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16200000" flipV="1">
              <a:off x="9419161" y="6527802"/>
              <a:ext cx="1003300" cy="8763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16200000" flipV="1">
              <a:off x="9787461" y="6883402"/>
              <a:ext cx="952500" cy="1651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 rot="5400000" flipH="1" flipV="1">
              <a:off x="10117661" y="6692902"/>
              <a:ext cx="990600" cy="533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flipV="1">
              <a:off x="10333561" y="6464302"/>
              <a:ext cx="1231900" cy="9906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/>
            <p:cNvSpPr txBox="1"/>
            <p:nvPr/>
          </p:nvSpPr>
          <p:spPr>
            <a:xfrm>
              <a:off x="9279461" y="7505702"/>
              <a:ext cx="292742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Code-Segment Changes</a:t>
              </a:r>
              <a:endParaRPr lang="en-US" sz="220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1844861" y="3505202"/>
              <a:ext cx="99330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Barrier</a:t>
              </a:r>
              <a:endParaRPr lang="en-US" sz="2200" dirty="0"/>
            </a:p>
          </p:txBody>
        </p:sp>
      </p:grpSp>
      <p:cxnSp>
        <p:nvCxnSpPr>
          <p:cNvPr id="89" name="Straight Connector 88"/>
          <p:cNvCxnSpPr/>
          <p:nvPr/>
        </p:nvCxnSpPr>
        <p:spPr>
          <a:xfrm>
            <a:off x="1367360" y="4428070"/>
            <a:ext cx="19431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3335860" y="4428070"/>
            <a:ext cx="6731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4008960" y="4364570"/>
            <a:ext cx="685800" cy="1143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/>
          <p:cNvCxnSpPr/>
          <p:nvPr/>
        </p:nvCxnSpPr>
        <p:spPr>
          <a:xfrm>
            <a:off x="4694760" y="4428070"/>
            <a:ext cx="6731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380560" y="4428070"/>
            <a:ext cx="3810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380060" y="4910670"/>
            <a:ext cx="21336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3526360" y="4910670"/>
            <a:ext cx="11684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4682060" y="4847170"/>
            <a:ext cx="685800" cy="1143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7" name="Straight Connector 96"/>
          <p:cNvCxnSpPr/>
          <p:nvPr/>
        </p:nvCxnSpPr>
        <p:spPr>
          <a:xfrm>
            <a:off x="5380560" y="489797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3310460" y="5329770"/>
            <a:ext cx="685800" cy="1143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Connector 98"/>
          <p:cNvCxnSpPr/>
          <p:nvPr/>
        </p:nvCxnSpPr>
        <p:spPr>
          <a:xfrm>
            <a:off x="1367360" y="5380570"/>
            <a:ext cx="19558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4008960" y="5380570"/>
            <a:ext cx="10033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5037660" y="5380570"/>
            <a:ext cx="6731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2611960" y="5799670"/>
            <a:ext cx="685800" cy="1143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Connector 102"/>
          <p:cNvCxnSpPr/>
          <p:nvPr/>
        </p:nvCxnSpPr>
        <p:spPr>
          <a:xfrm>
            <a:off x="1354660" y="5863170"/>
            <a:ext cx="12573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3310460" y="5863170"/>
            <a:ext cx="10160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4339160" y="5863170"/>
            <a:ext cx="14224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354660" y="6358470"/>
            <a:ext cx="4902200" cy="158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203195" y="4195237"/>
            <a:ext cx="12490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Thread A</a:t>
            </a:r>
            <a:endParaRPr lang="en-US" sz="2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5774261" y="5913971"/>
            <a:ext cx="7695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Time</a:t>
            </a:r>
            <a:endParaRPr lang="en-US" sz="2200" dirty="0"/>
          </a:p>
        </p:txBody>
      </p:sp>
      <p:cxnSp>
        <p:nvCxnSpPr>
          <p:cNvPr id="112" name="Straight Connector 111"/>
          <p:cNvCxnSpPr/>
          <p:nvPr/>
        </p:nvCxnSpPr>
        <p:spPr>
          <a:xfrm rot="5400000">
            <a:off x="757760" y="5380570"/>
            <a:ext cx="2298700" cy="127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>
            <a:off x="2281760" y="5380570"/>
            <a:ext cx="2298700" cy="127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5400000">
            <a:off x="3716860" y="5355170"/>
            <a:ext cx="2298700" cy="127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5400000">
            <a:off x="4440760" y="5190070"/>
            <a:ext cx="2628900" cy="1270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5647260" y="3500970"/>
            <a:ext cx="9933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Barrier</a:t>
            </a:r>
            <a:endParaRPr lang="en-US" sz="2200" dirty="0"/>
          </a:p>
        </p:txBody>
      </p:sp>
      <p:sp>
        <p:nvSpPr>
          <p:cNvPr id="81" name="TextBox 80"/>
          <p:cNvSpPr txBox="1"/>
          <p:nvPr/>
        </p:nvSpPr>
        <p:spPr>
          <a:xfrm>
            <a:off x="2015060" y="3484035"/>
            <a:ext cx="12707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Time </a:t>
            </a:r>
          </a:p>
          <a:p>
            <a:r>
              <a:rPr lang="en-US" sz="2200" dirty="0" smtClean="0"/>
              <a:t>Interval 1</a:t>
            </a:r>
            <a:endParaRPr lang="en-US" sz="2200" dirty="0"/>
          </a:p>
        </p:txBody>
      </p:sp>
      <p:sp>
        <p:nvSpPr>
          <p:cNvPr id="82" name="TextBox 81"/>
          <p:cNvSpPr txBox="1"/>
          <p:nvPr/>
        </p:nvSpPr>
        <p:spPr>
          <a:xfrm>
            <a:off x="3539060" y="3484037"/>
            <a:ext cx="12707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Time </a:t>
            </a:r>
          </a:p>
          <a:p>
            <a:r>
              <a:rPr lang="en-US" sz="2200" dirty="0" smtClean="0"/>
              <a:t>Interval 2</a:t>
            </a:r>
            <a:endParaRPr lang="en-US" sz="2200" dirty="0"/>
          </a:p>
        </p:txBody>
      </p:sp>
      <p:sp>
        <p:nvSpPr>
          <p:cNvPr id="83" name="Rounded Rectangle 82"/>
          <p:cNvSpPr/>
          <p:nvPr/>
        </p:nvSpPr>
        <p:spPr>
          <a:xfrm>
            <a:off x="9482667" y="5147734"/>
            <a:ext cx="694267" cy="372533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ounded Rectangle 83"/>
          <p:cNvSpPr/>
          <p:nvPr/>
        </p:nvSpPr>
        <p:spPr>
          <a:xfrm>
            <a:off x="8788400" y="5638800"/>
            <a:ext cx="694267" cy="372533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ounded Rectangle 84"/>
          <p:cNvSpPr/>
          <p:nvPr/>
        </p:nvSpPr>
        <p:spPr>
          <a:xfrm>
            <a:off x="10193867" y="5147735"/>
            <a:ext cx="694267" cy="372533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/>
          <p:cNvSpPr/>
          <p:nvPr/>
        </p:nvSpPr>
        <p:spPr>
          <a:xfrm>
            <a:off x="9499600" y="5621868"/>
            <a:ext cx="694267" cy="372533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/>
          <p:cNvGrpSpPr/>
          <p:nvPr/>
        </p:nvGrpSpPr>
        <p:grpSpPr>
          <a:xfrm>
            <a:off x="8805326" y="3348571"/>
            <a:ext cx="1376549" cy="1799163"/>
            <a:chOff x="8805326" y="3348571"/>
            <a:chExt cx="1376549" cy="1799163"/>
          </a:xfrm>
        </p:grpSpPr>
        <p:sp>
          <p:nvSpPr>
            <p:cNvPr id="87" name="TextBox 86"/>
            <p:cNvSpPr txBox="1"/>
            <p:nvPr/>
          </p:nvSpPr>
          <p:spPr>
            <a:xfrm>
              <a:off x="8805326" y="3348571"/>
              <a:ext cx="137654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rgbClr val="FF0000"/>
                  </a:solidFill>
                </a:rPr>
                <a:t>Code</a:t>
              </a:r>
            </a:p>
            <a:p>
              <a:r>
                <a:rPr lang="en-US" sz="2200" dirty="0" smtClean="0">
                  <a:solidFill>
                    <a:srgbClr val="FF0000"/>
                  </a:solidFill>
                </a:rPr>
                <a:t>Segment 1</a:t>
              </a:r>
              <a:endParaRPr lang="en-US" sz="2200" dirty="0">
                <a:solidFill>
                  <a:srgbClr val="FF0000"/>
                </a:solidFill>
              </a:endParaRPr>
            </a:p>
          </p:txBody>
        </p:sp>
        <p:cxnSp>
          <p:nvCxnSpPr>
            <p:cNvPr id="117" name="Straight Arrow Connector 116"/>
            <p:cNvCxnSpPr>
              <a:stCxn id="87" idx="2"/>
              <a:endCxn id="83" idx="0"/>
            </p:cNvCxnSpPr>
            <p:nvPr/>
          </p:nvCxnSpPr>
          <p:spPr>
            <a:xfrm rot="16200000" flipH="1">
              <a:off x="9146840" y="4464773"/>
              <a:ext cx="1029722" cy="3362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0" name="Straight Arrow Connector 119"/>
          <p:cNvCxnSpPr>
            <a:stCxn id="87" idx="2"/>
            <a:endCxn id="84" idx="0"/>
          </p:cNvCxnSpPr>
          <p:nvPr/>
        </p:nvCxnSpPr>
        <p:spPr>
          <a:xfrm rot="5400000">
            <a:off x="8554174" y="4699373"/>
            <a:ext cx="1520788" cy="35806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1" name="Group 120"/>
          <p:cNvGrpSpPr/>
          <p:nvPr/>
        </p:nvGrpSpPr>
        <p:grpSpPr>
          <a:xfrm>
            <a:off x="10058393" y="3348570"/>
            <a:ext cx="1376549" cy="1680630"/>
            <a:chOff x="9364127" y="3331637"/>
            <a:chExt cx="1376549" cy="1680630"/>
          </a:xfrm>
        </p:grpSpPr>
        <p:sp>
          <p:nvSpPr>
            <p:cNvPr id="122" name="TextBox 121"/>
            <p:cNvSpPr txBox="1"/>
            <p:nvPr/>
          </p:nvSpPr>
          <p:spPr>
            <a:xfrm>
              <a:off x="9364127" y="3331637"/>
              <a:ext cx="137654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rgbClr val="FF0000"/>
                  </a:solidFill>
                </a:rPr>
                <a:t>Code</a:t>
              </a:r>
            </a:p>
            <a:p>
              <a:r>
                <a:rPr lang="en-US" sz="2200" dirty="0" smtClean="0">
                  <a:solidFill>
                    <a:srgbClr val="FF0000"/>
                  </a:solidFill>
                </a:rPr>
                <a:t>Segment 2</a:t>
              </a:r>
              <a:endParaRPr lang="en-US" sz="2200" dirty="0">
                <a:solidFill>
                  <a:srgbClr val="FF0000"/>
                </a:solidFill>
              </a:endParaRPr>
            </a:p>
          </p:txBody>
        </p:sp>
        <p:cxnSp>
          <p:nvCxnSpPr>
            <p:cNvPr id="126" name="Straight Arrow Connector 125"/>
            <p:cNvCxnSpPr>
              <a:stCxn id="122" idx="2"/>
            </p:cNvCxnSpPr>
            <p:nvPr/>
          </p:nvCxnSpPr>
          <p:spPr>
            <a:xfrm rot="5400000">
              <a:off x="9527843" y="4487707"/>
              <a:ext cx="911188" cy="137931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7" name="Straight Arrow Connector 126"/>
          <p:cNvCxnSpPr>
            <a:stCxn id="122" idx="2"/>
          </p:cNvCxnSpPr>
          <p:nvPr/>
        </p:nvCxnSpPr>
        <p:spPr>
          <a:xfrm rot="5400000">
            <a:off x="9510908" y="4419973"/>
            <a:ext cx="1537722" cy="93379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9381066" y="2294467"/>
            <a:ext cx="685800" cy="1143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/>
          <p:cNvCxnSpPr/>
          <p:nvPr/>
        </p:nvCxnSpPr>
        <p:spPr>
          <a:xfrm rot="5400000">
            <a:off x="9451710" y="2910417"/>
            <a:ext cx="494506" cy="794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7357532" y="2133600"/>
            <a:ext cx="19384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Critical Section</a:t>
            </a:r>
            <a:endParaRPr lang="en-US" sz="22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984066" y="2743200"/>
            <a:ext cx="9933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Barrier</a:t>
            </a:r>
            <a:endParaRPr lang="en-US" sz="2200" dirty="0"/>
          </a:p>
        </p:txBody>
      </p:sp>
      <p:cxnSp>
        <p:nvCxnSpPr>
          <p:cNvPr id="130" name="Straight Connector 129"/>
          <p:cNvCxnSpPr/>
          <p:nvPr/>
        </p:nvCxnSpPr>
        <p:spPr>
          <a:xfrm>
            <a:off x="6434666" y="2391834"/>
            <a:ext cx="6223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674532" y="2163234"/>
            <a:ext cx="25466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Non-Critical Section</a:t>
            </a:r>
            <a:endParaRPr lang="en-US" sz="2200" dirty="0"/>
          </a:p>
        </p:txBody>
      </p:sp>
      <p:sp>
        <p:nvSpPr>
          <p:cNvPr id="132" name="TextBox 131"/>
          <p:cNvSpPr txBox="1"/>
          <p:nvPr/>
        </p:nvSpPr>
        <p:spPr>
          <a:xfrm>
            <a:off x="3754966" y="2696634"/>
            <a:ext cx="20705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Waiting for Sync</a:t>
            </a:r>
            <a:endParaRPr lang="en-US" sz="2200" dirty="0"/>
          </a:p>
        </p:txBody>
      </p:sp>
      <p:cxnSp>
        <p:nvCxnSpPr>
          <p:cNvPr id="133" name="Straight Connector 132"/>
          <p:cNvCxnSpPr/>
          <p:nvPr/>
        </p:nvCxnSpPr>
        <p:spPr>
          <a:xfrm>
            <a:off x="6434666" y="2992967"/>
            <a:ext cx="558800" cy="1588"/>
          </a:xfrm>
          <a:prstGeom prst="line">
            <a:avLst/>
          </a:prstGeom>
          <a:ln w="50800">
            <a:solidFill>
              <a:srgbClr val="2953D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4" name="Rectangle 133"/>
          <p:cNvSpPr/>
          <p:nvPr/>
        </p:nvSpPr>
        <p:spPr>
          <a:xfrm>
            <a:off x="3488266" y="2040467"/>
            <a:ext cx="6883400" cy="12827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3" grpId="1" animBg="1"/>
      <p:bldP spid="84" grpId="0" animBg="1"/>
      <p:bldP spid="84" grpId="1" animBg="1"/>
      <p:bldP spid="85" grpId="0" animBg="1"/>
      <p:bldP spid="8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>
          <a:xfrm>
            <a:off x="817562" y="433388"/>
            <a:ext cx="11984037" cy="1192212"/>
          </a:xfrm>
        </p:spPr>
        <p:txBody>
          <a:bodyPr/>
          <a:lstStyle/>
          <a:p>
            <a:r>
              <a:rPr lang="en-US" sz="4600" dirty="0" smtClean="0"/>
              <a:t>Parallel Application Memory Scheduler</a:t>
            </a:r>
            <a:endParaRPr lang="en-US" sz="3600" dirty="0"/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6450" y="2058996"/>
            <a:ext cx="11855450" cy="69357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/>
              <a:t>Identify the set of threads </a:t>
            </a:r>
            <a:r>
              <a:rPr lang="en-US" sz="3600" dirty="0" smtClean="0">
                <a:solidFill>
                  <a:srgbClr val="FF0000"/>
                </a:solidFill>
              </a:rPr>
              <a:t>likely to be on the critical path</a:t>
            </a:r>
            <a:r>
              <a:rPr lang="en-US" sz="3600" dirty="0" smtClean="0"/>
              <a:t> as </a:t>
            </a:r>
            <a:r>
              <a:rPr lang="en-US" sz="3600" dirty="0" smtClean="0">
                <a:solidFill>
                  <a:srgbClr val="FF0000"/>
                </a:solidFill>
              </a:rPr>
              <a:t>limiter threads</a:t>
            </a:r>
          </a:p>
          <a:p>
            <a:pPr lvl="1">
              <a:lnSpc>
                <a:spcPct val="90000"/>
              </a:lnSpc>
            </a:pPr>
            <a:r>
              <a:rPr lang="en-US" sz="3000" dirty="0" smtClean="0"/>
              <a:t>Prioritize requests from limiter threads </a:t>
            </a:r>
          </a:p>
          <a:p>
            <a:pPr lvl="1">
              <a:lnSpc>
                <a:spcPct val="90000"/>
              </a:lnSpc>
              <a:buNone/>
            </a:pPr>
            <a:endParaRPr lang="en-US" sz="3000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Among limiter threads: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Prioritize requests from latency-sensitive threads (those with lower MPKI)</a:t>
            </a:r>
          </a:p>
          <a:p>
            <a:pPr lvl="1">
              <a:lnSpc>
                <a:spcPct val="90000"/>
              </a:lnSpc>
            </a:pPr>
            <a:endParaRPr lang="en-US" sz="3800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Among non-limiter threads: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rgbClr val="FF0000"/>
                </a:solidFill>
              </a:rPr>
              <a:t>Shuffle priorities </a:t>
            </a:r>
            <a:r>
              <a:rPr lang="en-US" sz="3200" dirty="0" smtClean="0"/>
              <a:t>of </a:t>
            </a:r>
            <a:r>
              <a:rPr lang="en-US" sz="3200" i="1" dirty="0" smtClean="0"/>
              <a:t>non-limiter </a:t>
            </a:r>
            <a:r>
              <a:rPr lang="en-US" sz="3200" dirty="0" smtClean="0"/>
              <a:t>threads to reduce inter-thread memory interference 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Prioritize requests from threads falling behind others </a:t>
            </a:r>
            <a:r>
              <a:rPr lang="en-US" sz="3200" dirty="0" smtClean="0"/>
              <a:t>in a </a:t>
            </a:r>
            <a:r>
              <a:rPr lang="en-US" sz="3200" i="1" dirty="0" smtClean="0"/>
              <a:t>parallel for-loop</a:t>
            </a:r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D5DE38E3-2857-F144-9E00-145C3A8625E9}" type="slidenum">
              <a:rPr lang="en-US" sz="16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16</a:t>
            </a:fld>
            <a:endParaRPr lang="en-US" sz="160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55133" y="6333065"/>
            <a:ext cx="11650133" cy="1642535"/>
          </a:xfrm>
          <a:prstGeom prst="roundRect">
            <a:avLst/>
          </a:prstGeom>
          <a:noFill/>
          <a:ln w="444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>
          <a:xfrm>
            <a:off x="817562" y="433388"/>
            <a:ext cx="11984037" cy="1192212"/>
          </a:xfrm>
        </p:spPr>
        <p:txBody>
          <a:bodyPr/>
          <a:lstStyle/>
          <a:p>
            <a:r>
              <a:rPr lang="en-US" sz="5000" dirty="0" smtClean="0"/>
              <a:t>Shuffling Priorities of </a:t>
            </a:r>
            <a:br>
              <a:rPr lang="en-US" sz="5000" dirty="0" smtClean="0"/>
            </a:br>
            <a:r>
              <a:rPr lang="en-US" sz="5000" dirty="0" smtClean="0"/>
              <a:t>Non-Limiter Threads</a:t>
            </a:r>
            <a:endParaRPr lang="en-US" sz="5000" dirty="0"/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6450" y="2058996"/>
            <a:ext cx="11855450" cy="6935787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3800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Goal: 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Reduce inter-thread interference among a set of threads with the same importance in terms of our estimation of the critical path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Prevent </a:t>
            </a:r>
            <a:r>
              <a:rPr lang="en-US" sz="2800" dirty="0" smtClean="0"/>
              <a:t>any of these threads from becoming </a:t>
            </a:r>
            <a:br>
              <a:rPr lang="en-US" sz="28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new bottlenecks</a:t>
            </a: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dirty="0" smtClean="0">
                <a:solidFill>
                  <a:srgbClr val="000000"/>
                </a:solidFill>
              </a:rPr>
              <a:t>Basic Idea: </a:t>
            </a:r>
          </a:p>
          <a:p>
            <a:pPr lvl="1">
              <a:lnSpc>
                <a:spcPct val="90000"/>
              </a:lnSpc>
            </a:pPr>
            <a:r>
              <a:rPr lang="en-US" sz="2600" dirty="0" smtClean="0">
                <a:solidFill>
                  <a:srgbClr val="000000"/>
                </a:solidFill>
              </a:rPr>
              <a:t>Give each thread a chance to be high priority in the memory system and exploit </a:t>
            </a:r>
            <a:r>
              <a:rPr lang="en-US" sz="2600" dirty="0" smtClean="0">
                <a:solidFill>
                  <a:srgbClr val="FF0000"/>
                </a:solidFill>
              </a:rPr>
              <a:t>intra-thread bank parallelism </a:t>
            </a:r>
            <a:r>
              <a:rPr lang="en-US" sz="2600" dirty="0" smtClean="0">
                <a:solidFill>
                  <a:srgbClr val="000000"/>
                </a:solidFill>
              </a:rPr>
              <a:t>and </a:t>
            </a:r>
            <a:br>
              <a:rPr lang="en-US" sz="2600" dirty="0" smtClean="0">
                <a:solidFill>
                  <a:srgbClr val="000000"/>
                </a:solidFill>
              </a:rPr>
            </a:br>
            <a:r>
              <a:rPr lang="en-US" sz="2600" dirty="0" smtClean="0">
                <a:solidFill>
                  <a:srgbClr val="FF0000"/>
                </a:solidFill>
              </a:rPr>
              <a:t>row-buffer locality</a:t>
            </a:r>
          </a:p>
          <a:p>
            <a:pPr lvl="1">
              <a:lnSpc>
                <a:spcPct val="90000"/>
              </a:lnSpc>
            </a:pPr>
            <a:r>
              <a:rPr lang="en-US" sz="2700" dirty="0" smtClean="0">
                <a:solidFill>
                  <a:srgbClr val="000000"/>
                </a:solidFill>
              </a:rPr>
              <a:t>Every interval assign a set of random priorities to the threads and </a:t>
            </a:r>
            <a:r>
              <a:rPr lang="en-US" sz="2700" dirty="0" smtClean="0">
                <a:solidFill>
                  <a:srgbClr val="FF0000"/>
                </a:solidFill>
              </a:rPr>
              <a:t>shuffle priorities at the end of the interval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D5DE38E3-2857-F144-9E00-145C3A8625E9}" type="slidenum">
              <a:rPr lang="en-US" sz="16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17</a:t>
            </a:fld>
            <a:endParaRPr lang="en-US" sz="160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563" y="0"/>
            <a:ext cx="11379200" cy="1625600"/>
          </a:xfrm>
        </p:spPr>
        <p:txBody>
          <a:bodyPr/>
          <a:lstStyle/>
          <a:p>
            <a:r>
              <a:rPr lang="en-US" sz="5000" dirty="0" smtClean="0"/>
              <a:t>Shuffling Priorities of </a:t>
            </a:r>
            <a:br>
              <a:rPr lang="en-US" sz="5000" dirty="0" smtClean="0"/>
            </a:br>
            <a:r>
              <a:rPr lang="en-US" sz="5000" dirty="0" smtClean="0"/>
              <a:t>Non-Limiter Threads</a:t>
            </a:r>
            <a:endParaRPr lang="en-US" sz="5000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4425950" y="3486150"/>
            <a:ext cx="1498600" cy="127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485900" y="3886200"/>
            <a:ext cx="34544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927600" y="3886200"/>
            <a:ext cx="228600" cy="15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485900" y="3543300"/>
            <a:ext cx="34925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978400" y="3543300"/>
            <a:ext cx="177800" cy="15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85900" y="3213100"/>
            <a:ext cx="33020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800600" y="3213100"/>
            <a:ext cx="342900" cy="15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73200" y="2882900"/>
            <a:ext cx="2976033" cy="42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279900" y="2451100"/>
            <a:ext cx="9933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Barrier</a:t>
            </a:r>
          </a:p>
        </p:txBody>
      </p:sp>
      <p:grpSp>
        <p:nvGrpSpPr>
          <p:cNvPr id="3" name="Group 279"/>
          <p:cNvGrpSpPr/>
          <p:nvPr/>
        </p:nvGrpSpPr>
        <p:grpSpPr>
          <a:xfrm>
            <a:off x="228600" y="2336800"/>
            <a:ext cx="5671787" cy="1916787"/>
            <a:chOff x="622300" y="2413000"/>
            <a:chExt cx="5671787" cy="1916787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879600" y="4305300"/>
              <a:ext cx="3987800" cy="12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1358900" y="3543300"/>
              <a:ext cx="1511300" cy="127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622300" y="2717800"/>
              <a:ext cx="12490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A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2300" y="3035300"/>
              <a:ext cx="127970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B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35000" y="3390900"/>
              <a:ext cx="127970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C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5000" y="3733800"/>
              <a:ext cx="12915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D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663700" y="2413000"/>
              <a:ext cx="99330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Barrier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524500" y="3898900"/>
              <a:ext cx="76958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Time</a:t>
              </a:r>
            </a:p>
          </p:txBody>
        </p:sp>
      </p:grpSp>
      <p:cxnSp>
        <p:nvCxnSpPr>
          <p:cNvPr id="64" name="Straight Connector 63"/>
          <p:cNvCxnSpPr/>
          <p:nvPr/>
        </p:nvCxnSpPr>
        <p:spPr>
          <a:xfrm>
            <a:off x="1600200" y="5791200"/>
            <a:ext cx="13208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600200" y="5448300"/>
            <a:ext cx="1333718" cy="698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013200" y="5448300"/>
            <a:ext cx="4572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600200" y="5118101"/>
            <a:ext cx="1329267" cy="846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1587500" y="4781793"/>
            <a:ext cx="1346418" cy="610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3727450" y="5391150"/>
            <a:ext cx="1498600" cy="127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Group 280"/>
          <p:cNvGrpSpPr/>
          <p:nvPr/>
        </p:nvGrpSpPr>
        <p:grpSpPr>
          <a:xfrm>
            <a:off x="393700" y="4546600"/>
            <a:ext cx="5493987" cy="1611987"/>
            <a:chOff x="800100" y="4864100"/>
            <a:chExt cx="5493987" cy="1611987"/>
          </a:xfrm>
        </p:grpSpPr>
        <p:cxnSp>
          <p:nvCxnSpPr>
            <p:cNvPr id="61" name="Straight Arrow Connector 60"/>
            <p:cNvCxnSpPr/>
            <p:nvPr/>
          </p:nvCxnSpPr>
          <p:spPr>
            <a:xfrm>
              <a:off x="1879600" y="6451600"/>
              <a:ext cx="3987800" cy="12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>
              <a:off x="1358900" y="5689600"/>
              <a:ext cx="1511300" cy="127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800100" y="4864100"/>
              <a:ext cx="12490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A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00100" y="5181600"/>
              <a:ext cx="123879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B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800100" y="5537200"/>
              <a:ext cx="127970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C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800100" y="5880100"/>
              <a:ext cx="12915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D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524500" y="6045200"/>
              <a:ext cx="76958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Time</a:t>
              </a:r>
            </a:p>
          </p:txBody>
        </p:sp>
      </p:grpSp>
      <p:cxnSp>
        <p:nvCxnSpPr>
          <p:cNvPr id="104" name="Straight Connector 103"/>
          <p:cNvCxnSpPr/>
          <p:nvPr/>
        </p:nvCxnSpPr>
        <p:spPr>
          <a:xfrm rot="5400000">
            <a:off x="4090194" y="5346700"/>
            <a:ext cx="2158206" cy="79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rot="5400000">
            <a:off x="2704306" y="5321300"/>
            <a:ext cx="1600994" cy="79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5400000">
            <a:off x="2126456" y="5353050"/>
            <a:ext cx="1613694" cy="79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>
            <a:off x="3199606" y="5334000"/>
            <a:ext cx="1600994" cy="79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4495800" y="5346700"/>
            <a:ext cx="673100" cy="1588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362"/>
          <p:cNvGrpSpPr/>
          <p:nvPr/>
        </p:nvGrpSpPr>
        <p:grpSpPr>
          <a:xfrm>
            <a:off x="292100" y="7061200"/>
            <a:ext cx="5620987" cy="1702594"/>
            <a:chOff x="673100" y="7099300"/>
            <a:chExt cx="5620987" cy="1702594"/>
          </a:xfrm>
        </p:grpSpPr>
        <p:grpSp>
          <p:nvGrpSpPr>
            <p:cNvPr id="9" name="Group 265"/>
            <p:cNvGrpSpPr/>
            <p:nvPr/>
          </p:nvGrpSpPr>
          <p:grpSpPr>
            <a:xfrm>
              <a:off x="1879600" y="7175500"/>
              <a:ext cx="3987800" cy="1524000"/>
              <a:chOff x="1879600" y="7175500"/>
              <a:chExt cx="3987800" cy="1524000"/>
            </a:xfrm>
          </p:grpSpPr>
          <p:cxnSp>
            <p:nvCxnSpPr>
              <p:cNvPr id="78" name="Straight Arrow Connector 77"/>
              <p:cNvCxnSpPr/>
              <p:nvPr/>
            </p:nvCxnSpPr>
            <p:spPr>
              <a:xfrm>
                <a:off x="1879600" y="8686800"/>
                <a:ext cx="3987800" cy="12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rot="5400000">
                <a:off x="1358900" y="7924800"/>
                <a:ext cx="1511300" cy="127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5400000">
                <a:off x="4476750" y="7943850"/>
                <a:ext cx="1498600" cy="127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/>
            <p:cNvCxnSpPr/>
            <p:nvPr/>
          </p:nvCxnSpPr>
          <p:spPr>
            <a:xfrm>
              <a:off x="1879600" y="8343900"/>
              <a:ext cx="31750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5105400" y="8343900"/>
              <a:ext cx="11430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1879600" y="8001000"/>
              <a:ext cx="32131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5130800" y="8001000"/>
              <a:ext cx="8890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1879600" y="7670800"/>
              <a:ext cx="3086100" cy="127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4991100" y="7683500"/>
              <a:ext cx="22860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866900" y="7340600"/>
              <a:ext cx="3352800" cy="127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/>
            <p:cNvSpPr txBox="1"/>
            <p:nvPr/>
          </p:nvSpPr>
          <p:spPr>
            <a:xfrm>
              <a:off x="673100" y="7099300"/>
              <a:ext cx="12490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A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3100" y="7416800"/>
              <a:ext cx="123879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B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73100" y="7772400"/>
              <a:ext cx="127970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C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73100" y="8115300"/>
              <a:ext cx="12915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D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5524500" y="8280400"/>
              <a:ext cx="76958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Time</a:t>
              </a:r>
            </a:p>
          </p:txBody>
        </p:sp>
        <p:cxnSp>
          <p:nvCxnSpPr>
            <p:cNvPr id="134" name="Straight Connector 133"/>
            <p:cNvCxnSpPr/>
            <p:nvPr/>
          </p:nvCxnSpPr>
          <p:spPr>
            <a:xfrm rot="5400000">
              <a:off x="1631156" y="79692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>
              <a:off x="1948656" y="79692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>
              <a:off x="2278856" y="79819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>
              <a:off x="2596356" y="79819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>
              <a:off x="2926556" y="79819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>
              <a:off x="3244056" y="79819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>
              <a:off x="3574256" y="79819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>
              <a:off x="3891756" y="79946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3" name="Straight Connector 142"/>
          <p:cNvCxnSpPr/>
          <p:nvPr/>
        </p:nvCxnSpPr>
        <p:spPr>
          <a:xfrm rot="5400000">
            <a:off x="4052094" y="7556500"/>
            <a:ext cx="2234406" cy="79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363"/>
          <p:cNvGrpSpPr/>
          <p:nvPr/>
        </p:nvGrpSpPr>
        <p:grpSpPr>
          <a:xfrm>
            <a:off x="7383813" y="2324100"/>
            <a:ext cx="5620987" cy="1916787"/>
            <a:chOff x="6794500" y="2413000"/>
            <a:chExt cx="5620987" cy="1916787"/>
          </a:xfrm>
        </p:grpSpPr>
        <p:grpSp>
          <p:nvGrpSpPr>
            <p:cNvPr id="12" name="Group 266"/>
            <p:cNvGrpSpPr/>
            <p:nvPr/>
          </p:nvGrpSpPr>
          <p:grpSpPr>
            <a:xfrm>
              <a:off x="8001000" y="2794000"/>
              <a:ext cx="3987800" cy="1524000"/>
              <a:chOff x="8001000" y="2794000"/>
              <a:chExt cx="3987800" cy="1524000"/>
            </a:xfrm>
          </p:grpSpPr>
          <p:cxnSp>
            <p:nvCxnSpPr>
              <p:cNvPr id="145" name="Straight Arrow Connector 144"/>
              <p:cNvCxnSpPr/>
              <p:nvPr/>
            </p:nvCxnSpPr>
            <p:spPr>
              <a:xfrm>
                <a:off x="8001000" y="4305300"/>
                <a:ext cx="3987800" cy="12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rot="5400000">
                <a:off x="7480300" y="3543300"/>
                <a:ext cx="1511300" cy="127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rot="5400000">
                <a:off x="10941050" y="3562350"/>
                <a:ext cx="1498600" cy="127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8" name="Straight Connector 147"/>
            <p:cNvCxnSpPr/>
            <p:nvPr/>
          </p:nvCxnSpPr>
          <p:spPr>
            <a:xfrm>
              <a:off x="8001000" y="3962400"/>
              <a:ext cx="11938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9182100" y="3962400"/>
              <a:ext cx="248920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8001000" y="3619500"/>
              <a:ext cx="29464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10985500" y="3619500"/>
              <a:ext cx="68580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8001000" y="3289300"/>
              <a:ext cx="16891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9677400" y="3289300"/>
              <a:ext cx="198120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7988300" y="2959100"/>
              <a:ext cx="3695700" cy="127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5" name="TextBox 154"/>
            <p:cNvSpPr txBox="1"/>
            <p:nvPr/>
          </p:nvSpPr>
          <p:spPr>
            <a:xfrm>
              <a:off x="6794500" y="2717800"/>
              <a:ext cx="12490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A</a:t>
              </a: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6794500" y="3035300"/>
              <a:ext cx="123879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B</a:t>
              </a: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6794500" y="3390900"/>
              <a:ext cx="127970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C</a:t>
              </a: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6794500" y="3733800"/>
              <a:ext cx="12915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D</a:t>
              </a: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7785100" y="2413000"/>
              <a:ext cx="99330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Barrier</a:t>
              </a: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11214100" y="2438400"/>
              <a:ext cx="99330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Barrier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11645900" y="3898900"/>
              <a:ext cx="76958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Time</a:t>
              </a:r>
            </a:p>
          </p:txBody>
        </p:sp>
      </p:grpSp>
      <p:cxnSp>
        <p:nvCxnSpPr>
          <p:cNvPr id="164" name="Straight Connector 163"/>
          <p:cNvCxnSpPr/>
          <p:nvPr/>
        </p:nvCxnSpPr>
        <p:spPr>
          <a:xfrm rot="5400000">
            <a:off x="11830050" y="5416550"/>
            <a:ext cx="1498600" cy="127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8572500" y="5816600"/>
            <a:ext cx="8001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9372600" y="5816600"/>
            <a:ext cx="1096433" cy="4233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>
            <a:off x="8572500" y="5473700"/>
            <a:ext cx="79586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10985500" y="5473700"/>
            <a:ext cx="15875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>
            <a:off x="8572500" y="5143500"/>
            <a:ext cx="79586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>
            <a:off x="10452100" y="5143500"/>
            <a:ext cx="524933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flipV="1">
            <a:off x="8559800" y="4813300"/>
            <a:ext cx="808567" cy="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467"/>
          <p:cNvGrpSpPr/>
          <p:nvPr/>
        </p:nvGrpSpPr>
        <p:grpSpPr>
          <a:xfrm>
            <a:off x="7366000" y="4572000"/>
            <a:ext cx="5638800" cy="2005687"/>
            <a:chOff x="7366000" y="4572000"/>
            <a:chExt cx="5638800" cy="2005687"/>
          </a:xfrm>
        </p:grpSpPr>
        <p:cxnSp>
          <p:nvCxnSpPr>
            <p:cNvPr id="162" name="Straight Arrow Connector 161"/>
            <p:cNvCxnSpPr/>
            <p:nvPr/>
          </p:nvCxnSpPr>
          <p:spPr>
            <a:xfrm>
              <a:off x="8572500" y="6159500"/>
              <a:ext cx="4368800" cy="12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rot="5400000">
              <a:off x="8051800" y="5397500"/>
              <a:ext cx="1511300" cy="127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TextBox 171"/>
            <p:cNvSpPr txBox="1"/>
            <p:nvPr/>
          </p:nvSpPr>
          <p:spPr>
            <a:xfrm>
              <a:off x="7366000" y="4572000"/>
              <a:ext cx="12490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A</a:t>
              </a: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7366000" y="4889500"/>
              <a:ext cx="123879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B</a:t>
              </a: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7366000" y="5245100"/>
              <a:ext cx="127970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C</a:t>
              </a: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7366000" y="5588000"/>
              <a:ext cx="12915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D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12235213" y="6146800"/>
              <a:ext cx="76958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Time</a:t>
              </a:r>
            </a:p>
          </p:txBody>
        </p:sp>
      </p:grpSp>
      <p:cxnSp>
        <p:nvCxnSpPr>
          <p:cNvPr id="196" name="Straight Connector 195"/>
          <p:cNvCxnSpPr/>
          <p:nvPr/>
        </p:nvCxnSpPr>
        <p:spPr>
          <a:xfrm rot="5400000">
            <a:off x="11189494" y="5334000"/>
            <a:ext cx="2158206" cy="79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rot="5400000">
            <a:off x="9676606" y="5346700"/>
            <a:ext cx="1600994" cy="79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rot="5400000">
            <a:off x="8565356" y="5391150"/>
            <a:ext cx="1613694" cy="79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 rot="5400000">
            <a:off x="10171906" y="5359400"/>
            <a:ext cx="1600994" cy="79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365"/>
          <p:cNvGrpSpPr/>
          <p:nvPr/>
        </p:nvGrpSpPr>
        <p:grpSpPr>
          <a:xfrm>
            <a:off x="7396513" y="7048500"/>
            <a:ext cx="5620987" cy="1702594"/>
            <a:chOff x="6794500" y="7099300"/>
            <a:chExt cx="5620987" cy="1702594"/>
          </a:xfrm>
        </p:grpSpPr>
        <p:grpSp>
          <p:nvGrpSpPr>
            <p:cNvPr id="21" name="Group 268"/>
            <p:cNvGrpSpPr/>
            <p:nvPr/>
          </p:nvGrpSpPr>
          <p:grpSpPr>
            <a:xfrm>
              <a:off x="8001000" y="7175500"/>
              <a:ext cx="3987800" cy="1524000"/>
              <a:chOff x="8001000" y="7175500"/>
              <a:chExt cx="3987800" cy="1524000"/>
            </a:xfrm>
          </p:grpSpPr>
          <p:cxnSp>
            <p:nvCxnSpPr>
              <p:cNvPr id="179" name="Straight Arrow Connector 178"/>
              <p:cNvCxnSpPr/>
              <p:nvPr/>
            </p:nvCxnSpPr>
            <p:spPr>
              <a:xfrm>
                <a:off x="8001000" y="8686800"/>
                <a:ext cx="3987800" cy="12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 rot="5400000">
                <a:off x="7480300" y="7924800"/>
                <a:ext cx="1511300" cy="127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 rot="5400000">
                <a:off x="10394950" y="7943850"/>
                <a:ext cx="1498600" cy="127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2" name="Straight Connector 181"/>
            <p:cNvCxnSpPr/>
            <p:nvPr/>
          </p:nvCxnSpPr>
          <p:spPr>
            <a:xfrm>
              <a:off x="8001000" y="8343900"/>
              <a:ext cx="9525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>
              <a:off x="8978900" y="8343900"/>
              <a:ext cx="214630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8001000" y="8001000"/>
              <a:ext cx="2184400" cy="127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>
              <a:off x="10236200" y="8013700"/>
              <a:ext cx="90170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>
              <a:off x="8001000" y="7670800"/>
              <a:ext cx="1346200" cy="1588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9372600" y="7670800"/>
              <a:ext cx="1765300" cy="127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7988300" y="7340600"/>
              <a:ext cx="3162300" cy="127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TextBox 188"/>
            <p:cNvSpPr txBox="1"/>
            <p:nvPr/>
          </p:nvSpPr>
          <p:spPr>
            <a:xfrm>
              <a:off x="6794500" y="7099300"/>
              <a:ext cx="12490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A</a:t>
              </a: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6794500" y="7416800"/>
              <a:ext cx="123879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B</a:t>
              </a: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6794500" y="7772400"/>
              <a:ext cx="127970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C</a:t>
              </a: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6794500" y="8115300"/>
              <a:ext cx="12915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Thread D</a:t>
              </a:r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11645900" y="8280400"/>
              <a:ext cx="76958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Time</a:t>
              </a:r>
            </a:p>
          </p:txBody>
        </p:sp>
        <p:cxnSp>
          <p:nvCxnSpPr>
            <p:cNvPr id="202" name="Straight Connector 201"/>
            <p:cNvCxnSpPr/>
            <p:nvPr/>
          </p:nvCxnSpPr>
          <p:spPr>
            <a:xfrm rot="5400000">
              <a:off x="7752556" y="79692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 rot="5400000">
              <a:off x="8070056" y="79692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>
            <a:xfrm rot="5400000">
              <a:off x="8400256" y="79819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>
            <a:xfrm rot="5400000">
              <a:off x="8717756" y="79819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 rot="5400000">
              <a:off x="9047956" y="79819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>
            <a:xfrm rot="5400000">
              <a:off x="9365456" y="79819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rot="5400000">
              <a:off x="9695656" y="79819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5400000">
              <a:off x="10013156" y="7994650"/>
              <a:ext cx="1613694" cy="79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0" name="Straight Connector 209"/>
          <p:cNvCxnSpPr/>
          <p:nvPr/>
        </p:nvCxnSpPr>
        <p:spPr>
          <a:xfrm rot="5400000">
            <a:off x="11156507" y="7543800"/>
            <a:ext cx="2234406" cy="79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6" name="TextBox 225"/>
          <p:cNvSpPr txBox="1"/>
          <p:nvPr/>
        </p:nvSpPr>
        <p:spPr>
          <a:xfrm>
            <a:off x="8940800" y="44323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4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8940800" y="47752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3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8928100" y="50927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2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8915400" y="54610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9715500" y="44323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3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9715500" y="47752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2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9728200" y="51054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10553700" y="44450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2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10541000" y="51054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11722100" y="44069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</a:p>
        </p:txBody>
      </p:sp>
      <p:sp>
        <p:nvSpPr>
          <p:cNvPr id="259" name="TextBox 258"/>
          <p:cNvSpPr txBox="1"/>
          <p:nvPr/>
        </p:nvSpPr>
        <p:spPr>
          <a:xfrm>
            <a:off x="4495800" y="4826000"/>
            <a:ext cx="16520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Saved Cycles</a:t>
            </a:r>
          </a:p>
        </p:txBody>
      </p:sp>
      <p:grpSp>
        <p:nvGrpSpPr>
          <p:cNvPr id="22" name="Group 318"/>
          <p:cNvGrpSpPr/>
          <p:nvPr/>
        </p:nvGrpSpPr>
        <p:grpSpPr>
          <a:xfrm>
            <a:off x="4826000" y="7302500"/>
            <a:ext cx="1652065" cy="522288"/>
            <a:chOff x="5207000" y="7340600"/>
            <a:chExt cx="1652065" cy="522288"/>
          </a:xfrm>
        </p:grpSpPr>
        <p:cxnSp>
          <p:nvCxnSpPr>
            <p:cNvPr id="124" name="Straight Arrow Connector 123"/>
            <p:cNvCxnSpPr/>
            <p:nvPr/>
          </p:nvCxnSpPr>
          <p:spPr>
            <a:xfrm>
              <a:off x="5219700" y="7861300"/>
              <a:ext cx="36830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0" name="TextBox 259"/>
            <p:cNvSpPr txBox="1"/>
            <p:nvPr/>
          </p:nvSpPr>
          <p:spPr>
            <a:xfrm>
              <a:off x="5207000" y="7340600"/>
              <a:ext cx="165206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rgbClr val="FF0000"/>
                  </a:solidFill>
                </a:rPr>
                <a:t>Saved Cycles</a:t>
              </a:r>
            </a:p>
          </p:txBody>
        </p:sp>
      </p:grpSp>
      <p:grpSp>
        <p:nvGrpSpPr>
          <p:cNvPr id="23" name="Group 346"/>
          <p:cNvGrpSpPr/>
          <p:nvPr/>
        </p:nvGrpSpPr>
        <p:grpSpPr>
          <a:xfrm>
            <a:off x="11739913" y="7340600"/>
            <a:ext cx="859346" cy="471488"/>
            <a:chOff x="11137900" y="7391400"/>
            <a:chExt cx="859346" cy="471488"/>
          </a:xfrm>
        </p:grpSpPr>
        <p:cxnSp>
          <p:nvCxnSpPr>
            <p:cNvPr id="201" name="Straight Arrow Connector 200"/>
            <p:cNvCxnSpPr/>
            <p:nvPr/>
          </p:nvCxnSpPr>
          <p:spPr>
            <a:xfrm>
              <a:off x="11137900" y="7861300"/>
              <a:ext cx="57150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1" name="TextBox 260"/>
            <p:cNvSpPr txBox="1"/>
            <p:nvPr/>
          </p:nvSpPr>
          <p:spPr>
            <a:xfrm>
              <a:off x="11176000" y="7391400"/>
              <a:ext cx="82124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rgbClr val="FF0000"/>
                  </a:solidFill>
                </a:rPr>
                <a:t>Saved </a:t>
              </a:r>
            </a:p>
          </p:txBody>
        </p:sp>
      </p:grpSp>
      <p:cxnSp>
        <p:nvCxnSpPr>
          <p:cNvPr id="200" name="Straight Arrow Connector 199"/>
          <p:cNvCxnSpPr/>
          <p:nvPr/>
        </p:nvCxnSpPr>
        <p:spPr>
          <a:xfrm flipV="1">
            <a:off x="12238567" y="5360988"/>
            <a:ext cx="334433" cy="2645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2" name="TextBox 261"/>
          <p:cNvSpPr txBox="1"/>
          <p:nvPr/>
        </p:nvSpPr>
        <p:spPr>
          <a:xfrm>
            <a:off x="11633200" y="5422900"/>
            <a:ext cx="15119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Lost Cycles</a:t>
            </a:r>
          </a:p>
        </p:txBody>
      </p:sp>
      <p:sp>
        <p:nvSpPr>
          <p:cNvPr id="263" name="Text Box 7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D5DE38E3-2857-F144-9E00-145C3A8625E9}" type="slidenum">
              <a:rPr lang="en-US" sz="16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18</a:t>
            </a:fld>
            <a:endParaRPr lang="en-US" sz="160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  <p:cxnSp>
        <p:nvCxnSpPr>
          <p:cNvPr id="272" name="Straight Connector 271"/>
          <p:cNvCxnSpPr/>
          <p:nvPr/>
        </p:nvCxnSpPr>
        <p:spPr>
          <a:xfrm>
            <a:off x="4449233" y="2887133"/>
            <a:ext cx="717843" cy="24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/>
          <p:nvPr/>
        </p:nvCxnSpPr>
        <p:spPr>
          <a:xfrm>
            <a:off x="2932486" y="5453302"/>
            <a:ext cx="572714" cy="34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/>
          <p:cNvCxnSpPr/>
          <p:nvPr/>
        </p:nvCxnSpPr>
        <p:spPr>
          <a:xfrm>
            <a:off x="2932486" y="5123102"/>
            <a:ext cx="572714" cy="34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/>
          <p:nvPr/>
        </p:nvCxnSpPr>
        <p:spPr>
          <a:xfrm>
            <a:off x="2932486" y="4784436"/>
            <a:ext cx="564247" cy="346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/>
          <p:cNvCxnSpPr/>
          <p:nvPr/>
        </p:nvCxnSpPr>
        <p:spPr>
          <a:xfrm>
            <a:off x="3496733" y="5456767"/>
            <a:ext cx="5080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/>
          <p:nvPr/>
        </p:nvCxnSpPr>
        <p:spPr>
          <a:xfrm>
            <a:off x="3508219" y="4784435"/>
            <a:ext cx="488048" cy="34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/>
          <p:nvPr/>
        </p:nvCxnSpPr>
        <p:spPr>
          <a:xfrm flipV="1">
            <a:off x="2929467" y="5795433"/>
            <a:ext cx="55880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/>
          <p:cNvCxnSpPr/>
          <p:nvPr/>
        </p:nvCxnSpPr>
        <p:spPr>
          <a:xfrm>
            <a:off x="3990819" y="4784435"/>
            <a:ext cx="488048" cy="34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/>
          <p:cNvCxnSpPr/>
          <p:nvPr/>
        </p:nvCxnSpPr>
        <p:spPr>
          <a:xfrm>
            <a:off x="3539066" y="5126566"/>
            <a:ext cx="4572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/>
          <p:cNvCxnSpPr/>
          <p:nvPr/>
        </p:nvCxnSpPr>
        <p:spPr>
          <a:xfrm>
            <a:off x="4030133" y="5126566"/>
            <a:ext cx="4572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/>
          <p:cNvCxnSpPr/>
          <p:nvPr/>
        </p:nvCxnSpPr>
        <p:spPr>
          <a:xfrm>
            <a:off x="3547533" y="5795434"/>
            <a:ext cx="4572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/>
          <p:cNvCxnSpPr/>
          <p:nvPr/>
        </p:nvCxnSpPr>
        <p:spPr>
          <a:xfrm>
            <a:off x="4030133" y="5795433"/>
            <a:ext cx="4572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Connector 327"/>
          <p:cNvCxnSpPr/>
          <p:nvPr/>
        </p:nvCxnSpPr>
        <p:spPr>
          <a:xfrm flipV="1">
            <a:off x="9372600" y="4813300"/>
            <a:ext cx="1113367" cy="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/>
          <p:nvPr/>
        </p:nvCxnSpPr>
        <p:spPr>
          <a:xfrm flipV="1">
            <a:off x="10481734" y="4813300"/>
            <a:ext cx="486833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 flipV="1">
            <a:off x="10964334" y="4804833"/>
            <a:ext cx="1612899" cy="846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 flipV="1">
            <a:off x="9364133" y="5143500"/>
            <a:ext cx="1113367" cy="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 flipV="1">
            <a:off x="9364134" y="5473700"/>
            <a:ext cx="1113367" cy="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>
            <a:off x="10460567" y="5820833"/>
            <a:ext cx="524933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>
            <a:off x="10985500" y="5151967"/>
            <a:ext cx="15875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>
            <a:off x="10993967" y="5820833"/>
            <a:ext cx="15875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10490201" y="5473700"/>
            <a:ext cx="486833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8" name="TextBox 367"/>
          <p:cNvSpPr txBox="1"/>
          <p:nvPr/>
        </p:nvSpPr>
        <p:spPr>
          <a:xfrm>
            <a:off x="5689599" y="3615267"/>
            <a:ext cx="17469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Baseline</a:t>
            </a:r>
            <a:br>
              <a:rPr lang="en-US" sz="2200" dirty="0" smtClean="0"/>
            </a:br>
            <a:r>
              <a:rPr lang="en-US" sz="2200" dirty="0" smtClean="0"/>
              <a:t>(No shuffling)</a:t>
            </a:r>
            <a:endParaRPr lang="en-US" sz="2200" dirty="0"/>
          </a:p>
        </p:txBody>
      </p:sp>
      <p:sp>
        <p:nvSpPr>
          <p:cNvPr id="374" name="TextBox 373"/>
          <p:cNvSpPr txBox="1"/>
          <p:nvPr/>
        </p:nvSpPr>
        <p:spPr>
          <a:xfrm>
            <a:off x="6112929" y="6121400"/>
            <a:ext cx="10674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Policy 1</a:t>
            </a:r>
            <a:endParaRPr lang="en-US" sz="2200" dirty="0"/>
          </a:p>
        </p:txBody>
      </p:sp>
      <p:grpSp>
        <p:nvGrpSpPr>
          <p:cNvPr id="24" name="Group 464"/>
          <p:cNvGrpSpPr/>
          <p:nvPr/>
        </p:nvGrpSpPr>
        <p:grpSpPr>
          <a:xfrm>
            <a:off x="0" y="1981200"/>
            <a:ext cx="5638800" cy="461665"/>
            <a:chOff x="0" y="1981200"/>
            <a:chExt cx="5638800" cy="461665"/>
          </a:xfrm>
        </p:grpSpPr>
        <p:sp>
          <p:nvSpPr>
            <p:cNvPr id="369" name="TextBox 368"/>
            <p:cNvSpPr txBox="1"/>
            <p:nvPr/>
          </p:nvSpPr>
          <p:spPr>
            <a:xfrm>
              <a:off x="275167" y="1981200"/>
              <a:ext cx="49680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Threads with </a:t>
              </a:r>
              <a:r>
                <a:rPr lang="en-US" sz="2400" i="1" dirty="0" smtClean="0">
                  <a:solidFill>
                    <a:srgbClr val="FF0000"/>
                  </a:solidFill>
                </a:rPr>
                <a:t>similar </a:t>
              </a:r>
              <a:r>
                <a:rPr lang="en-US" sz="2400" dirty="0" smtClean="0"/>
                <a:t>memory behavior</a:t>
              </a:r>
              <a:endParaRPr lang="en-US" sz="2400" dirty="0"/>
            </a:p>
          </p:txBody>
        </p:sp>
        <p:cxnSp>
          <p:nvCxnSpPr>
            <p:cNvPr id="379" name="Straight Connector 378"/>
            <p:cNvCxnSpPr/>
            <p:nvPr/>
          </p:nvCxnSpPr>
          <p:spPr>
            <a:xfrm flipV="1">
              <a:off x="0" y="2387600"/>
              <a:ext cx="5638800" cy="127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0" name="Straight Connector 379"/>
          <p:cNvCxnSpPr/>
          <p:nvPr/>
        </p:nvCxnSpPr>
        <p:spPr>
          <a:xfrm flipV="1">
            <a:off x="0" y="4432300"/>
            <a:ext cx="13004800" cy="12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2" name="TextBox 381"/>
          <p:cNvSpPr txBox="1"/>
          <p:nvPr/>
        </p:nvSpPr>
        <p:spPr>
          <a:xfrm>
            <a:off x="6095996" y="8432800"/>
            <a:ext cx="10674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Policy 2</a:t>
            </a:r>
            <a:endParaRPr lang="en-US" sz="2200" dirty="0"/>
          </a:p>
        </p:txBody>
      </p:sp>
      <p:sp>
        <p:nvSpPr>
          <p:cNvPr id="385" name="TextBox 384"/>
          <p:cNvSpPr txBox="1"/>
          <p:nvPr/>
        </p:nvSpPr>
        <p:spPr>
          <a:xfrm>
            <a:off x="2603500" y="6388100"/>
            <a:ext cx="1056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Shuffling</a:t>
            </a:r>
            <a:endParaRPr lang="en-US" sz="2000" dirty="0"/>
          </a:p>
        </p:txBody>
      </p:sp>
      <p:cxnSp>
        <p:nvCxnSpPr>
          <p:cNvPr id="389" name="Straight Arrow Connector 388"/>
          <p:cNvCxnSpPr>
            <a:stCxn id="385" idx="0"/>
          </p:cNvCxnSpPr>
          <p:nvPr/>
        </p:nvCxnSpPr>
        <p:spPr>
          <a:xfrm rot="16200000" flipV="1">
            <a:off x="2918475" y="6174725"/>
            <a:ext cx="228600" cy="1981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1" name="Straight Arrow Connector 390"/>
          <p:cNvCxnSpPr>
            <a:stCxn id="385" idx="0"/>
          </p:cNvCxnSpPr>
          <p:nvPr/>
        </p:nvCxnSpPr>
        <p:spPr>
          <a:xfrm rot="5400000" flipH="1" flipV="1">
            <a:off x="3191525" y="6087125"/>
            <a:ext cx="241300" cy="3606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Arrow Connector 392"/>
          <p:cNvCxnSpPr>
            <a:stCxn id="385" idx="0"/>
          </p:cNvCxnSpPr>
          <p:nvPr/>
        </p:nvCxnSpPr>
        <p:spPr>
          <a:xfrm rot="5400000" flipH="1" flipV="1">
            <a:off x="3445525" y="5845825"/>
            <a:ext cx="228600" cy="8559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>
            <a:stCxn id="385" idx="2"/>
          </p:cNvCxnSpPr>
          <p:nvPr/>
        </p:nvCxnSpPr>
        <p:spPr>
          <a:xfrm rot="5400000">
            <a:off x="2451780" y="6406530"/>
            <a:ext cx="298390" cy="10617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Arrow Connector 407"/>
          <p:cNvCxnSpPr>
            <a:stCxn id="385" idx="2"/>
          </p:cNvCxnSpPr>
          <p:nvPr/>
        </p:nvCxnSpPr>
        <p:spPr>
          <a:xfrm rot="5400000">
            <a:off x="2896280" y="6914530"/>
            <a:ext cx="361890" cy="1092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Arrow Connector 409"/>
          <p:cNvCxnSpPr>
            <a:stCxn id="385" idx="2"/>
          </p:cNvCxnSpPr>
          <p:nvPr/>
        </p:nvCxnSpPr>
        <p:spPr>
          <a:xfrm rot="16200000" flipH="1">
            <a:off x="3556680" y="6363380"/>
            <a:ext cx="336490" cy="11861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2" name="TextBox 411"/>
          <p:cNvSpPr txBox="1"/>
          <p:nvPr/>
        </p:nvSpPr>
        <p:spPr>
          <a:xfrm>
            <a:off x="9702800" y="6375400"/>
            <a:ext cx="1056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Shuffling</a:t>
            </a:r>
            <a:endParaRPr lang="en-US" sz="2000" dirty="0"/>
          </a:p>
        </p:txBody>
      </p:sp>
      <p:cxnSp>
        <p:nvCxnSpPr>
          <p:cNvPr id="413" name="Straight Arrow Connector 412"/>
          <p:cNvCxnSpPr>
            <a:stCxn id="412" idx="0"/>
          </p:cNvCxnSpPr>
          <p:nvPr/>
        </p:nvCxnSpPr>
        <p:spPr>
          <a:xfrm rot="16200000" flipV="1">
            <a:off x="9712975" y="5857225"/>
            <a:ext cx="203200" cy="8331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Arrow Connector 413"/>
          <p:cNvCxnSpPr>
            <a:stCxn id="412" idx="0"/>
          </p:cNvCxnSpPr>
          <p:nvPr/>
        </p:nvCxnSpPr>
        <p:spPr>
          <a:xfrm rot="5400000" flipH="1" flipV="1">
            <a:off x="10246375" y="6144275"/>
            <a:ext cx="215900" cy="2463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Arrow Connector 414"/>
          <p:cNvCxnSpPr>
            <a:stCxn id="412" idx="0"/>
          </p:cNvCxnSpPr>
          <p:nvPr/>
        </p:nvCxnSpPr>
        <p:spPr>
          <a:xfrm rot="5400000" flipH="1" flipV="1">
            <a:off x="10506725" y="5909325"/>
            <a:ext cx="190500" cy="7416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Arrow Connector 415"/>
          <p:cNvCxnSpPr>
            <a:stCxn id="412" idx="2"/>
          </p:cNvCxnSpPr>
          <p:nvPr/>
        </p:nvCxnSpPr>
        <p:spPr>
          <a:xfrm rot="5400000">
            <a:off x="9551080" y="6393830"/>
            <a:ext cx="298390" cy="10617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Arrow Connector 416"/>
          <p:cNvCxnSpPr>
            <a:stCxn id="412" idx="2"/>
          </p:cNvCxnSpPr>
          <p:nvPr/>
        </p:nvCxnSpPr>
        <p:spPr>
          <a:xfrm rot="5400000">
            <a:off x="9995580" y="6901830"/>
            <a:ext cx="361890" cy="1092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8" name="Straight Arrow Connector 417"/>
          <p:cNvCxnSpPr>
            <a:stCxn id="412" idx="2"/>
          </p:cNvCxnSpPr>
          <p:nvPr/>
        </p:nvCxnSpPr>
        <p:spPr>
          <a:xfrm rot="16200000" flipH="1">
            <a:off x="10655980" y="6350680"/>
            <a:ext cx="336490" cy="11861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Arrow Connector 421"/>
          <p:cNvCxnSpPr>
            <a:stCxn id="385" idx="2"/>
          </p:cNvCxnSpPr>
          <p:nvPr/>
        </p:nvCxnSpPr>
        <p:spPr>
          <a:xfrm rot="16200000" flipH="1">
            <a:off x="3067730" y="6852330"/>
            <a:ext cx="349190" cy="2209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Arrow Connector 424"/>
          <p:cNvCxnSpPr>
            <a:stCxn id="385" idx="2"/>
          </p:cNvCxnSpPr>
          <p:nvPr/>
        </p:nvCxnSpPr>
        <p:spPr>
          <a:xfrm rot="5400000">
            <a:off x="2737530" y="6755780"/>
            <a:ext cx="361890" cy="4267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Arrow Connector 426"/>
          <p:cNvCxnSpPr/>
          <p:nvPr/>
        </p:nvCxnSpPr>
        <p:spPr>
          <a:xfrm rot="16200000" flipH="1">
            <a:off x="10179730" y="6839630"/>
            <a:ext cx="349190" cy="2209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8" name="Straight Arrow Connector 427"/>
          <p:cNvCxnSpPr/>
          <p:nvPr/>
        </p:nvCxnSpPr>
        <p:spPr>
          <a:xfrm rot="5400000">
            <a:off x="9824130" y="6755780"/>
            <a:ext cx="361890" cy="4267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9" name="TextBox 428"/>
          <p:cNvSpPr txBox="1"/>
          <p:nvPr/>
        </p:nvSpPr>
        <p:spPr>
          <a:xfrm>
            <a:off x="2159000" y="43942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4</a:t>
            </a:r>
          </a:p>
        </p:txBody>
      </p:sp>
      <p:sp>
        <p:nvSpPr>
          <p:cNvPr id="430" name="TextBox 429"/>
          <p:cNvSpPr txBox="1"/>
          <p:nvPr/>
        </p:nvSpPr>
        <p:spPr>
          <a:xfrm>
            <a:off x="2159000" y="47371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2</a:t>
            </a:r>
          </a:p>
        </p:txBody>
      </p:sp>
      <p:sp>
        <p:nvSpPr>
          <p:cNvPr id="431" name="TextBox 430"/>
          <p:cNvSpPr txBox="1"/>
          <p:nvPr/>
        </p:nvSpPr>
        <p:spPr>
          <a:xfrm>
            <a:off x="2146300" y="50546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3</a:t>
            </a:r>
          </a:p>
        </p:txBody>
      </p:sp>
      <p:sp>
        <p:nvSpPr>
          <p:cNvPr id="432" name="TextBox 431"/>
          <p:cNvSpPr txBox="1"/>
          <p:nvPr/>
        </p:nvSpPr>
        <p:spPr>
          <a:xfrm>
            <a:off x="2133600" y="54229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</a:p>
        </p:txBody>
      </p:sp>
      <p:sp>
        <p:nvSpPr>
          <p:cNvPr id="433" name="TextBox 432"/>
          <p:cNvSpPr txBox="1"/>
          <p:nvPr/>
        </p:nvSpPr>
        <p:spPr>
          <a:xfrm>
            <a:off x="3035300" y="47498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</a:p>
        </p:txBody>
      </p:sp>
      <p:sp>
        <p:nvSpPr>
          <p:cNvPr id="434" name="TextBox 433"/>
          <p:cNvSpPr txBox="1"/>
          <p:nvPr/>
        </p:nvSpPr>
        <p:spPr>
          <a:xfrm>
            <a:off x="3048000" y="50673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2</a:t>
            </a:r>
          </a:p>
        </p:txBody>
      </p:sp>
      <p:sp>
        <p:nvSpPr>
          <p:cNvPr id="435" name="TextBox 434"/>
          <p:cNvSpPr txBox="1"/>
          <p:nvPr/>
        </p:nvSpPr>
        <p:spPr>
          <a:xfrm>
            <a:off x="3048000" y="44069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3</a:t>
            </a:r>
          </a:p>
        </p:txBody>
      </p:sp>
      <p:sp>
        <p:nvSpPr>
          <p:cNvPr id="436" name="TextBox 435"/>
          <p:cNvSpPr txBox="1"/>
          <p:nvPr/>
        </p:nvSpPr>
        <p:spPr>
          <a:xfrm>
            <a:off x="3594100" y="50673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2</a:t>
            </a:r>
          </a:p>
        </p:txBody>
      </p:sp>
      <p:sp>
        <p:nvSpPr>
          <p:cNvPr id="437" name="TextBox 436"/>
          <p:cNvSpPr txBox="1"/>
          <p:nvPr/>
        </p:nvSpPr>
        <p:spPr>
          <a:xfrm>
            <a:off x="3594100" y="44196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</a:p>
        </p:txBody>
      </p:sp>
      <p:sp>
        <p:nvSpPr>
          <p:cNvPr id="438" name="TextBox 437"/>
          <p:cNvSpPr txBox="1"/>
          <p:nvPr/>
        </p:nvSpPr>
        <p:spPr>
          <a:xfrm>
            <a:off x="4076700" y="441960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</a:p>
        </p:txBody>
      </p:sp>
      <p:sp>
        <p:nvSpPr>
          <p:cNvPr id="439" name="TextBox 438"/>
          <p:cNvSpPr txBox="1"/>
          <p:nvPr/>
        </p:nvSpPr>
        <p:spPr>
          <a:xfrm>
            <a:off x="11790713" y="7797800"/>
            <a:ext cx="9371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Cycles</a:t>
            </a:r>
          </a:p>
        </p:txBody>
      </p:sp>
      <p:cxnSp>
        <p:nvCxnSpPr>
          <p:cNvPr id="440" name="Straight Connector 439"/>
          <p:cNvCxnSpPr>
            <a:endCxn id="385" idx="1"/>
          </p:cNvCxnSpPr>
          <p:nvPr/>
        </p:nvCxnSpPr>
        <p:spPr>
          <a:xfrm flipV="1">
            <a:off x="0" y="6588155"/>
            <a:ext cx="2603500" cy="31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/>
          <p:cNvCxnSpPr>
            <a:stCxn id="385" idx="3"/>
            <a:endCxn id="412" idx="1"/>
          </p:cNvCxnSpPr>
          <p:nvPr/>
        </p:nvCxnSpPr>
        <p:spPr>
          <a:xfrm flipV="1">
            <a:off x="3660200" y="6575455"/>
            <a:ext cx="6042600" cy="12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/>
          <p:cNvCxnSpPr>
            <a:stCxn id="412" idx="3"/>
          </p:cNvCxnSpPr>
          <p:nvPr/>
        </p:nvCxnSpPr>
        <p:spPr>
          <a:xfrm>
            <a:off x="10759500" y="6575455"/>
            <a:ext cx="2245300" cy="28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5" name="Group 457"/>
          <p:cNvGrpSpPr/>
          <p:nvPr/>
        </p:nvGrpSpPr>
        <p:grpSpPr>
          <a:xfrm>
            <a:off x="5651500" y="1930400"/>
            <a:ext cx="1765300" cy="1143000"/>
            <a:chOff x="5511800" y="2692400"/>
            <a:chExt cx="1765300" cy="1143000"/>
          </a:xfrm>
        </p:grpSpPr>
        <p:cxnSp>
          <p:nvCxnSpPr>
            <p:cNvPr id="452" name="Straight Connector 451"/>
            <p:cNvCxnSpPr/>
            <p:nvPr/>
          </p:nvCxnSpPr>
          <p:spPr>
            <a:xfrm flipV="1">
              <a:off x="5647267" y="3598333"/>
              <a:ext cx="558800" cy="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3" name="Straight Connector 452"/>
            <p:cNvCxnSpPr/>
            <p:nvPr/>
          </p:nvCxnSpPr>
          <p:spPr>
            <a:xfrm>
              <a:off x="5637586" y="3222336"/>
              <a:ext cx="564247" cy="3464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4" name="TextBox 453"/>
            <p:cNvSpPr txBox="1"/>
            <p:nvPr/>
          </p:nvSpPr>
          <p:spPr>
            <a:xfrm>
              <a:off x="6223000" y="3022600"/>
              <a:ext cx="8397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Active</a:t>
              </a:r>
              <a:endParaRPr lang="en-US" sz="2000" dirty="0"/>
            </a:p>
          </p:txBody>
        </p:sp>
        <p:sp>
          <p:nvSpPr>
            <p:cNvPr id="455" name="TextBox 454"/>
            <p:cNvSpPr txBox="1"/>
            <p:nvPr/>
          </p:nvSpPr>
          <p:spPr>
            <a:xfrm>
              <a:off x="6223000" y="3352800"/>
              <a:ext cx="9925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Waiting</a:t>
              </a:r>
              <a:endParaRPr lang="en-US" sz="2000" dirty="0"/>
            </a:p>
          </p:txBody>
        </p:sp>
        <p:sp>
          <p:nvSpPr>
            <p:cNvPr id="456" name="TextBox 455"/>
            <p:cNvSpPr txBox="1"/>
            <p:nvPr/>
          </p:nvSpPr>
          <p:spPr>
            <a:xfrm>
              <a:off x="5867400" y="2692400"/>
              <a:ext cx="9245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3366FF"/>
                  </a:solidFill>
                </a:rPr>
                <a:t>Legend</a:t>
              </a:r>
              <a:endParaRPr lang="en-US" sz="2000" dirty="0">
                <a:solidFill>
                  <a:srgbClr val="3366FF"/>
                </a:solidFill>
              </a:endParaRPr>
            </a:p>
          </p:txBody>
        </p:sp>
        <p:sp>
          <p:nvSpPr>
            <p:cNvPr id="457" name="Rectangle 456"/>
            <p:cNvSpPr/>
            <p:nvPr/>
          </p:nvSpPr>
          <p:spPr>
            <a:xfrm>
              <a:off x="5511800" y="2717800"/>
              <a:ext cx="1765300" cy="1117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465"/>
          <p:cNvGrpSpPr/>
          <p:nvPr/>
        </p:nvGrpSpPr>
        <p:grpSpPr>
          <a:xfrm>
            <a:off x="7416800" y="1981200"/>
            <a:ext cx="5588000" cy="461665"/>
            <a:chOff x="7416800" y="1981200"/>
            <a:chExt cx="5588000" cy="461665"/>
          </a:xfrm>
        </p:grpSpPr>
        <p:sp>
          <p:nvSpPr>
            <p:cNvPr id="370" name="TextBox 369"/>
            <p:cNvSpPr txBox="1"/>
            <p:nvPr/>
          </p:nvSpPr>
          <p:spPr>
            <a:xfrm>
              <a:off x="7594600" y="1981200"/>
              <a:ext cx="5173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Threads with </a:t>
              </a:r>
              <a:r>
                <a:rPr lang="en-US" sz="2400" i="1" dirty="0" smtClean="0">
                  <a:solidFill>
                    <a:srgbClr val="FF0000"/>
                  </a:solidFill>
                </a:rPr>
                <a:t>different </a:t>
              </a:r>
              <a:r>
                <a:rPr lang="en-US" sz="2400" dirty="0" smtClean="0"/>
                <a:t>memory behavior</a:t>
              </a:r>
              <a:endParaRPr lang="en-US" sz="2400" dirty="0"/>
            </a:p>
          </p:txBody>
        </p:sp>
        <p:cxnSp>
          <p:nvCxnSpPr>
            <p:cNvPr id="462" name="Straight Connector 461"/>
            <p:cNvCxnSpPr/>
            <p:nvPr/>
          </p:nvCxnSpPr>
          <p:spPr>
            <a:xfrm>
              <a:off x="7416800" y="2387600"/>
              <a:ext cx="55880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7" name="Rounded Rectangle 366"/>
          <p:cNvSpPr/>
          <p:nvPr/>
        </p:nvSpPr>
        <p:spPr bwMode="auto">
          <a:xfrm>
            <a:off x="588434" y="4093634"/>
            <a:ext cx="11836400" cy="2117558"/>
          </a:xfrm>
          <a:prstGeom prst="round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200" dirty="0" smtClean="0">
                <a:ln>
                  <a:solidFill>
                    <a:srgbClr val="C98400"/>
                  </a:solidFill>
                </a:ln>
                <a:solidFill>
                  <a:srgbClr val="E8AF05"/>
                </a:solidFill>
              </a:rPr>
              <a:t>PAMS dynamically monitors memory intensities and chooses appropriate shuffling policy </a:t>
            </a:r>
            <a:br>
              <a:rPr lang="en-US" sz="4200" dirty="0" smtClean="0">
                <a:ln>
                  <a:solidFill>
                    <a:srgbClr val="C98400"/>
                  </a:solidFill>
                </a:ln>
                <a:solidFill>
                  <a:srgbClr val="E8AF05"/>
                </a:solidFill>
              </a:rPr>
            </a:br>
            <a:r>
              <a:rPr lang="en-US" sz="4200" dirty="0" smtClean="0">
                <a:ln>
                  <a:solidFill>
                    <a:srgbClr val="C98400"/>
                  </a:solidFill>
                </a:ln>
                <a:solidFill>
                  <a:srgbClr val="E8AF05"/>
                </a:solidFill>
              </a:rPr>
              <a:t>for non-limiter threads at runtime</a:t>
            </a:r>
            <a:endParaRPr lang="en-US" sz="4200" dirty="0">
              <a:ln>
                <a:solidFill>
                  <a:srgbClr val="C98400"/>
                </a:solidFill>
              </a:ln>
              <a:solidFill>
                <a:srgbClr val="E8AF05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500"/>
                            </p:stCondLst>
                            <p:childTnLst>
                              <p:par>
                                <p:cTn id="1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000"/>
                            </p:stCondLst>
                            <p:childTnLst>
                              <p:par>
                                <p:cTn id="1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500"/>
                            </p:stCondLst>
                            <p:childTnLst>
                              <p:par>
                                <p:cTn id="1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1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500"/>
                            </p:stCondLst>
                            <p:childTnLst>
                              <p:par>
                                <p:cTn id="2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9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1000"/>
                            </p:stCondLst>
                            <p:childTnLst>
                              <p:par>
                                <p:cTn id="2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1000"/>
                            </p:stCondLst>
                            <p:childTnLst>
                              <p:par>
                                <p:cTn id="2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1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4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500"/>
                            </p:stCondLst>
                            <p:childTnLst>
                              <p:par>
                                <p:cTn id="27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1000"/>
                            </p:stCondLst>
                            <p:childTnLst>
                              <p:par>
                                <p:cTn id="2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9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2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500"/>
                            </p:stCondLst>
                            <p:childTnLst>
                              <p:par>
                                <p:cTn id="30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4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1000"/>
                            </p:stCondLst>
                            <p:childTnLst>
                              <p:par>
                                <p:cTn id="3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8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3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6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9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500"/>
                            </p:stCondLst>
                            <p:childTnLst>
                              <p:par>
                                <p:cTn id="3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3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500"/>
                            </p:stCondLst>
                            <p:childTnLst>
                              <p:par>
                                <p:cTn id="3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6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9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2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5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8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3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500"/>
                            </p:stCondLst>
                            <p:childTnLst>
                              <p:par>
                                <p:cTn id="3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226" grpId="0"/>
      <p:bldP spid="227" grpId="0"/>
      <p:bldP spid="228" grpId="0"/>
      <p:bldP spid="229" grpId="0"/>
      <p:bldP spid="230" grpId="0"/>
      <p:bldP spid="231" grpId="0"/>
      <p:bldP spid="232" grpId="0"/>
      <p:bldP spid="233" grpId="0"/>
      <p:bldP spid="234" grpId="0"/>
      <p:bldP spid="235" grpId="0"/>
      <p:bldP spid="259" grpId="0"/>
      <p:bldP spid="262" grpId="0"/>
      <p:bldP spid="368" grpId="0"/>
      <p:bldP spid="382" grpId="0"/>
      <p:bldP spid="385" grpId="0"/>
      <p:bldP spid="412" grpId="0"/>
      <p:bldP spid="429" grpId="0"/>
      <p:bldP spid="430" grpId="0"/>
      <p:bldP spid="431" grpId="0"/>
      <p:bldP spid="432" grpId="0"/>
      <p:bldP spid="433" grpId="0"/>
      <p:bldP spid="434" grpId="0"/>
      <p:bldP spid="435" grpId="0"/>
      <p:bldP spid="436" grpId="0"/>
      <p:bldP spid="437" grpId="0"/>
      <p:bldP spid="438" grpId="0"/>
      <p:bldP spid="439" grpId="0"/>
      <p:bldP spid="36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06450" y="2058988"/>
            <a:ext cx="12198350" cy="6935787"/>
          </a:xfrm>
        </p:spPr>
        <p:txBody>
          <a:bodyPr/>
          <a:lstStyle/>
          <a:p>
            <a:r>
              <a:rPr lang="en-US" dirty="0" smtClean="0"/>
              <a:t>Problem Statement</a:t>
            </a:r>
          </a:p>
          <a:p>
            <a:r>
              <a:rPr lang="en-US" dirty="0" smtClean="0"/>
              <a:t>Parallel Application Memory Scheduling</a:t>
            </a:r>
          </a:p>
          <a:p>
            <a:r>
              <a:rPr lang="en-US" dirty="0" smtClean="0">
                <a:solidFill>
                  <a:srgbClr val="CC5500"/>
                </a:solidFill>
              </a:rPr>
              <a:t>Evaluation</a:t>
            </a:r>
          </a:p>
          <a:p>
            <a:r>
              <a:rPr lang="en-US" dirty="0" smtClean="0"/>
              <a:t>Conclusion</a:t>
            </a:r>
          </a:p>
          <a:p>
            <a:pPr lvl="1"/>
            <a:endParaRPr lang="en-US" sz="4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E9DF37B-4335-EF44-BC8C-50D62DDA0EC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AB998A-A7F7-354A-9BF2-D834B3F763D9}" type="slidenum">
              <a:rPr lang="en-US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862013" y="1739908"/>
            <a:ext cx="11318875" cy="155575"/>
            <a:chOff x="0" y="0"/>
            <a:chExt cx="7129" cy="98"/>
          </a:xfrm>
        </p:grpSpPr>
        <p:sp>
          <p:nvSpPr>
            <p:cNvPr id="50219" name="Rectangle 2"/>
            <p:cNvSpPr>
              <a:spLocks/>
            </p:cNvSpPr>
            <p:nvPr/>
          </p:nvSpPr>
          <p:spPr bwMode="auto">
            <a:xfrm>
              <a:off x="0" y="0"/>
              <a:ext cx="4170" cy="98"/>
            </a:xfrm>
            <a:prstGeom prst="rect">
              <a:avLst/>
            </a:prstGeom>
            <a:solidFill>
              <a:srgbClr val="CC5500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/>
              <a:endParaRPr lang="en-US" sz="4300"/>
            </a:p>
          </p:txBody>
        </p:sp>
        <p:sp>
          <p:nvSpPr>
            <p:cNvPr id="50220" name="Line 3"/>
            <p:cNvSpPr>
              <a:spLocks noChangeShapeType="1"/>
            </p:cNvSpPr>
            <p:nvPr/>
          </p:nvSpPr>
          <p:spPr bwMode="auto">
            <a:xfrm>
              <a:off x="0" y="0"/>
              <a:ext cx="7129" cy="0"/>
            </a:xfrm>
            <a:prstGeom prst="line">
              <a:avLst/>
            </a:prstGeom>
            <a:noFill/>
            <a:ln w="9525">
              <a:solidFill>
                <a:srgbClr val="CC55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 sz="4300"/>
            </a:p>
          </p:txBody>
        </p:sp>
      </p:grpSp>
      <p:sp>
        <p:nvSpPr>
          <p:cNvPr id="50180" name="Line 4"/>
          <p:cNvSpPr>
            <a:spLocks noChangeShapeType="1"/>
          </p:cNvSpPr>
          <p:nvPr/>
        </p:nvSpPr>
        <p:spPr bwMode="auto">
          <a:xfrm rot="10800000" flipH="1">
            <a:off x="863601" y="9105908"/>
            <a:ext cx="11264900" cy="1589"/>
          </a:xfrm>
          <a:prstGeom prst="line">
            <a:avLst/>
          </a:prstGeom>
          <a:noFill/>
          <a:ln w="3175">
            <a:solidFill>
              <a:srgbClr val="CC5500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title"/>
          </p:nvPr>
        </p:nvSpPr>
        <p:spPr>
          <a:xfrm>
            <a:off x="774708" y="406402"/>
            <a:ext cx="10464801" cy="1257300"/>
          </a:xfrm>
        </p:spPr>
        <p:txBody>
          <a:bodyPr rIns="166338"/>
          <a:lstStyle/>
          <a:p>
            <a:pPr marL="55545" indent="0" eaLnBrk="1" hangingPunct="1"/>
            <a:r>
              <a:rPr lang="en-US" dirty="0" smtClean="0"/>
              <a:t>Background </a:t>
            </a:r>
          </a:p>
        </p:txBody>
      </p:sp>
      <p:sp>
        <p:nvSpPr>
          <p:cNvPr id="50183" name="Rectangle 7"/>
          <p:cNvSpPr>
            <a:spLocks/>
          </p:cNvSpPr>
          <p:nvPr/>
        </p:nvSpPr>
        <p:spPr bwMode="auto">
          <a:xfrm>
            <a:off x="3124203" y="2108203"/>
            <a:ext cx="1016000" cy="1016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57778" bIns="0" anchor="ctr">
            <a:prstTxWarp prst="textNoShape">
              <a:avLst/>
            </a:prstTxWarp>
          </a:bodyPr>
          <a:lstStyle/>
          <a:p>
            <a:pPr marL="55545" algn="ctr"/>
            <a:r>
              <a:rPr lang="en-US" sz="2100" dirty="0">
                <a:ea typeface="Gill Sans" charset="0"/>
                <a:cs typeface="Gill Sans" charset="0"/>
              </a:rPr>
              <a:t>Core 0</a:t>
            </a:r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4673602" y="2108203"/>
            <a:ext cx="1016000" cy="1016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57778" bIns="0" anchor="ctr">
            <a:prstTxWarp prst="textNoShape">
              <a:avLst/>
            </a:prstTxWarp>
          </a:bodyPr>
          <a:lstStyle/>
          <a:p>
            <a:pPr marL="55545" algn="ctr"/>
            <a:r>
              <a:rPr lang="en-US" sz="2100" dirty="0">
                <a:ea typeface="Gill Sans" charset="0"/>
                <a:cs typeface="Gill Sans" charset="0"/>
              </a:rPr>
              <a:t>Core 1</a:t>
            </a: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6223002" y="2108203"/>
            <a:ext cx="1016000" cy="1016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57778" bIns="0" anchor="ctr">
            <a:prstTxWarp prst="textNoShape">
              <a:avLst/>
            </a:prstTxWarp>
          </a:bodyPr>
          <a:lstStyle/>
          <a:p>
            <a:pPr marL="55545" algn="ctr"/>
            <a:r>
              <a:rPr lang="en-US" sz="2100" dirty="0">
                <a:ea typeface="Gill Sans" charset="0"/>
                <a:cs typeface="Gill Sans" charset="0"/>
              </a:rPr>
              <a:t>Core 2</a:t>
            </a:r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8216901" y="2108203"/>
            <a:ext cx="1104900" cy="1016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57778" bIns="0" anchor="ctr">
            <a:prstTxWarp prst="textNoShape">
              <a:avLst/>
            </a:prstTxWarp>
          </a:bodyPr>
          <a:lstStyle/>
          <a:p>
            <a:pPr marL="55545" algn="ctr"/>
            <a:r>
              <a:rPr lang="en-US" sz="2100" dirty="0">
                <a:ea typeface="Gill Sans" charset="0"/>
                <a:cs typeface="Gill Sans" charset="0"/>
              </a:rPr>
              <a:t>Core N</a:t>
            </a:r>
          </a:p>
        </p:txBody>
      </p:sp>
      <p:sp>
        <p:nvSpPr>
          <p:cNvPr id="7179" name="Rectangle 11"/>
          <p:cNvSpPr>
            <a:spLocks/>
          </p:cNvSpPr>
          <p:nvPr/>
        </p:nvSpPr>
        <p:spPr bwMode="auto">
          <a:xfrm>
            <a:off x="4381500" y="3949702"/>
            <a:ext cx="3670300" cy="1016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57778" bIns="0" anchor="ctr">
            <a:prstTxWarp prst="textNoShape">
              <a:avLst/>
            </a:prstTxWarp>
          </a:bodyPr>
          <a:lstStyle/>
          <a:p>
            <a:pPr marL="55545" algn="ctr"/>
            <a:r>
              <a:rPr lang="en-US" sz="3000" dirty="0">
                <a:ea typeface="Gill Sans" charset="0"/>
                <a:cs typeface="Gill Sans" charset="0"/>
              </a:rPr>
              <a:t>Shared Cache</a:t>
            </a:r>
          </a:p>
        </p:txBody>
      </p:sp>
      <p:sp>
        <p:nvSpPr>
          <p:cNvPr id="7180" name="Rectangle 12"/>
          <p:cNvSpPr>
            <a:spLocks/>
          </p:cNvSpPr>
          <p:nvPr/>
        </p:nvSpPr>
        <p:spPr bwMode="auto">
          <a:xfrm>
            <a:off x="4648207" y="5422899"/>
            <a:ext cx="3149601" cy="749301"/>
          </a:xfrm>
          <a:prstGeom prst="rect">
            <a:avLst/>
          </a:prstGeom>
          <a:solidFill>
            <a:srgbClr val="00BC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57778" bIns="0" anchor="ctr">
            <a:prstTxWarp prst="textNoShape">
              <a:avLst/>
            </a:prstTxWarp>
          </a:bodyPr>
          <a:lstStyle/>
          <a:p>
            <a:pPr marL="55545" algn="ctr"/>
            <a:r>
              <a:rPr lang="en-US" sz="2800" dirty="0">
                <a:ea typeface="Gill Sans" charset="0"/>
                <a:cs typeface="Gill Sans" charset="0"/>
              </a:rPr>
              <a:t>Memory Controller</a:t>
            </a:r>
          </a:p>
        </p:txBody>
      </p:sp>
      <p:sp>
        <p:nvSpPr>
          <p:cNvPr id="7181" name="Rectangle 13"/>
          <p:cNvSpPr>
            <a:spLocks/>
          </p:cNvSpPr>
          <p:nvPr/>
        </p:nvSpPr>
        <p:spPr bwMode="auto">
          <a:xfrm>
            <a:off x="3340102" y="7696201"/>
            <a:ext cx="1041399" cy="1016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57778" bIns="0" anchor="ctr">
            <a:prstTxWarp prst="textNoShape">
              <a:avLst/>
            </a:prstTxWarp>
          </a:bodyPr>
          <a:lstStyle/>
          <a:p>
            <a:pPr marL="55545" algn="ctr"/>
            <a:r>
              <a:rPr lang="en-US" sz="2100" dirty="0">
                <a:ea typeface="Gill Sans" charset="0"/>
                <a:cs typeface="Gill Sans" charset="0"/>
              </a:rPr>
              <a:t>DRAM</a:t>
            </a:r>
          </a:p>
          <a:p>
            <a:pPr marL="55545" algn="ctr"/>
            <a:r>
              <a:rPr lang="en-US" sz="2100" dirty="0">
                <a:ea typeface="Gill Sans" charset="0"/>
                <a:cs typeface="Gill Sans" charset="0"/>
              </a:rPr>
              <a:t>Bank 0</a:t>
            </a:r>
          </a:p>
        </p:txBody>
      </p:sp>
      <p:sp>
        <p:nvSpPr>
          <p:cNvPr id="7182" name="Rectangle 14"/>
          <p:cNvSpPr>
            <a:spLocks/>
          </p:cNvSpPr>
          <p:nvPr/>
        </p:nvSpPr>
        <p:spPr bwMode="auto">
          <a:xfrm>
            <a:off x="4546600" y="7696201"/>
            <a:ext cx="1041399" cy="1016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57778" bIns="0" anchor="ctr">
            <a:prstTxWarp prst="textNoShape">
              <a:avLst/>
            </a:prstTxWarp>
          </a:bodyPr>
          <a:lstStyle/>
          <a:p>
            <a:pPr marL="55545" algn="ctr"/>
            <a:r>
              <a:rPr lang="en-US" sz="2100" dirty="0">
                <a:ea typeface="Gill Sans" charset="0"/>
                <a:cs typeface="Gill Sans" charset="0"/>
              </a:rPr>
              <a:t>DRAM</a:t>
            </a:r>
          </a:p>
          <a:p>
            <a:pPr marL="55545" algn="ctr"/>
            <a:r>
              <a:rPr lang="en-US" sz="2100" dirty="0">
                <a:ea typeface="Gill Sans" charset="0"/>
                <a:cs typeface="Gill Sans" charset="0"/>
              </a:rPr>
              <a:t>Bank 1</a:t>
            </a:r>
          </a:p>
        </p:txBody>
      </p:sp>
      <p:sp>
        <p:nvSpPr>
          <p:cNvPr id="7183" name="Rectangle 15"/>
          <p:cNvSpPr>
            <a:spLocks/>
          </p:cNvSpPr>
          <p:nvPr/>
        </p:nvSpPr>
        <p:spPr bwMode="auto">
          <a:xfrm>
            <a:off x="5765800" y="7696201"/>
            <a:ext cx="1041399" cy="1016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57778" bIns="0" anchor="ctr">
            <a:prstTxWarp prst="textNoShape">
              <a:avLst/>
            </a:prstTxWarp>
          </a:bodyPr>
          <a:lstStyle/>
          <a:p>
            <a:pPr marL="55545" algn="ctr"/>
            <a:r>
              <a:rPr lang="en-US" sz="2100" dirty="0">
                <a:ea typeface="Gill Sans" charset="0"/>
                <a:cs typeface="Gill Sans" charset="0"/>
              </a:rPr>
              <a:t>DRAM Bank 2</a:t>
            </a:r>
          </a:p>
        </p:txBody>
      </p:sp>
      <p:sp>
        <p:nvSpPr>
          <p:cNvPr id="7184" name="Rectangle 16"/>
          <p:cNvSpPr>
            <a:spLocks/>
          </p:cNvSpPr>
          <p:nvPr/>
        </p:nvSpPr>
        <p:spPr bwMode="auto">
          <a:xfrm>
            <a:off x="7173912" y="7874000"/>
            <a:ext cx="271462" cy="306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57778" bIns="0">
            <a:prstTxWarp prst="textNoShape">
              <a:avLst/>
            </a:prstTxWarp>
            <a:spAutoFit/>
          </a:bodyPr>
          <a:lstStyle/>
          <a:p>
            <a:pPr marL="55545"/>
            <a:r>
              <a:rPr lang="en-US" sz="2000" dirty="0">
                <a:latin typeface="Arial" charset="0"/>
                <a:ea typeface="Arial" charset="0"/>
                <a:cs typeface="Arial" charset="0"/>
                <a:sym typeface="Arial" charset="0"/>
              </a:rPr>
              <a:t>...</a:t>
            </a:r>
          </a:p>
        </p:txBody>
      </p:sp>
      <p:sp>
        <p:nvSpPr>
          <p:cNvPr id="7185" name="Rectangle 17"/>
          <p:cNvSpPr>
            <a:spLocks/>
          </p:cNvSpPr>
          <p:nvPr/>
        </p:nvSpPr>
        <p:spPr bwMode="auto">
          <a:xfrm>
            <a:off x="8013700" y="7696201"/>
            <a:ext cx="1130300" cy="1016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57778" bIns="0" anchor="ctr">
            <a:prstTxWarp prst="textNoShape">
              <a:avLst/>
            </a:prstTxWarp>
          </a:bodyPr>
          <a:lstStyle/>
          <a:p>
            <a:pPr marL="55545" algn="ctr"/>
            <a:r>
              <a:rPr lang="en-US" sz="2100" dirty="0">
                <a:ea typeface="Gill Sans" charset="0"/>
                <a:cs typeface="Gill Sans" charset="0"/>
              </a:rPr>
              <a:t>DRAM</a:t>
            </a:r>
          </a:p>
          <a:p>
            <a:pPr marL="55545" algn="ctr"/>
            <a:r>
              <a:rPr lang="en-US" sz="2100" dirty="0">
                <a:ea typeface="Gill Sans" charset="0"/>
                <a:cs typeface="Gill Sans" charset="0"/>
              </a:rPr>
              <a:t>Bank K</a:t>
            </a:r>
          </a:p>
        </p:txBody>
      </p:sp>
      <p:sp>
        <p:nvSpPr>
          <p:cNvPr id="7186" name="AutoShape 18"/>
          <p:cNvSpPr>
            <a:spLocks/>
          </p:cNvSpPr>
          <p:nvPr/>
        </p:nvSpPr>
        <p:spPr bwMode="auto">
          <a:xfrm>
            <a:off x="2641608" y="3276600"/>
            <a:ext cx="7213601" cy="5575300"/>
          </a:xfrm>
          <a:prstGeom prst="roundRect">
            <a:avLst>
              <a:gd name="adj" fmla="val 3417"/>
            </a:avLst>
          </a:prstGeom>
          <a:noFill/>
          <a:ln w="25400">
            <a:solidFill>
              <a:srgbClr val="D90B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/>
            <a:endParaRPr lang="en-US" sz="4300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3632201" y="3124203"/>
            <a:ext cx="0" cy="3683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stealth" w="med" len="med"/>
            <a:tailEnd type="stealth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5181601" y="3086100"/>
            <a:ext cx="0" cy="4064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stealth" w="med" len="med"/>
            <a:tailEnd type="stealth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6730999" y="3098808"/>
            <a:ext cx="0" cy="381001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stealth" w="med" len="med"/>
            <a:tailEnd type="stealth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>
            <a:off x="8775700" y="3098808"/>
            <a:ext cx="0" cy="381001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stealth" w="med" len="med"/>
            <a:tailEnd type="stealth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6223000" y="4978401"/>
            <a:ext cx="0" cy="4445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stealth" w="med" len="med"/>
            <a:tailEnd type="stealth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6223000" y="6172201"/>
            <a:ext cx="0" cy="584201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stealth" w="med" len="med"/>
            <a:tailEnd type="stealth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 rot="10800000" flipH="1">
            <a:off x="3848109" y="6742113"/>
            <a:ext cx="4737099" cy="1587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 flipH="1">
            <a:off x="3843340" y="6756401"/>
            <a:ext cx="3174" cy="97313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stealth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>
            <a:off x="5080000" y="6769108"/>
            <a:ext cx="0" cy="942975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stealth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>
            <a:off x="6223008" y="6743708"/>
            <a:ext cx="7937" cy="952501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stealth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 flipH="1">
            <a:off x="8567738" y="6756401"/>
            <a:ext cx="4762" cy="9398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stealth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>
            <a:off x="6223000" y="3479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stealth" w="med" len="med"/>
            <a:tailEnd type="stealth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 rot="10800000" flipH="1">
            <a:off x="3632201" y="3470277"/>
            <a:ext cx="5138738" cy="30162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208" name="Rectangle 32"/>
          <p:cNvSpPr>
            <a:spLocks/>
          </p:cNvSpPr>
          <p:nvPr/>
        </p:nvSpPr>
        <p:spPr bwMode="auto">
          <a:xfrm>
            <a:off x="7480300" y="2286001"/>
            <a:ext cx="317500" cy="3714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57778" bIns="0">
            <a:prstTxWarp prst="textNoShape">
              <a:avLst/>
            </a:prstTxWarp>
            <a:spAutoFit/>
          </a:bodyPr>
          <a:lstStyle/>
          <a:p>
            <a:pPr marL="55545"/>
            <a:r>
              <a:rPr lang="en-US" sz="2400" dirty="0">
                <a:latin typeface="Arial" charset="0"/>
                <a:ea typeface="Arial" charset="0"/>
                <a:cs typeface="Arial" charset="0"/>
                <a:sym typeface="Arial" charset="0"/>
              </a:rPr>
              <a:t>...</a:t>
            </a:r>
          </a:p>
        </p:txBody>
      </p:sp>
      <p:sp>
        <p:nvSpPr>
          <p:cNvPr id="7201" name="Rectangle 33"/>
          <p:cNvSpPr>
            <a:spLocks/>
          </p:cNvSpPr>
          <p:nvPr/>
        </p:nvSpPr>
        <p:spPr bwMode="auto">
          <a:xfrm>
            <a:off x="9872663" y="3746508"/>
            <a:ext cx="2548883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57778" bIns="0">
            <a:prstTxWarp prst="textNoShape">
              <a:avLst/>
            </a:prstTxWarp>
            <a:spAutoFit/>
          </a:bodyPr>
          <a:lstStyle/>
          <a:p>
            <a:pPr marL="55545"/>
            <a:r>
              <a:rPr lang="en-US" sz="3000" dirty="0">
                <a:solidFill>
                  <a:srgbClr val="D90B00"/>
                </a:solidFill>
                <a:ea typeface="Gill Sans" charset="0"/>
                <a:cs typeface="Gill Sans" charset="0"/>
              </a:rPr>
              <a:t>Shared Memory</a:t>
            </a:r>
          </a:p>
          <a:p>
            <a:pPr marL="55545"/>
            <a:r>
              <a:rPr lang="en-US" sz="3000" dirty="0">
                <a:solidFill>
                  <a:srgbClr val="D90B00"/>
                </a:solidFill>
                <a:ea typeface="Gill Sans" charset="0"/>
                <a:cs typeface="Gill Sans" charset="0"/>
              </a:rPr>
              <a:t>Resources</a:t>
            </a:r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 rot="10800000" flipH="1">
            <a:off x="1092208" y="6450012"/>
            <a:ext cx="8948737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7203" name="Rectangle 35"/>
          <p:cNvSpPr>
            <a:spLocks/>
          </p:cNvSpPr>
          <p:nvPr/>
        </p:nvSpPr>
        <p:spPr bwMode="auto">
          <a:xfrm>
            <a:off x="10091747" y="6165859"/>
            <a:ext cx="2401887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57778" bIns="0">
            <a:prstTxWarp prst="textNoShape">
              <a:avLst/>
            </a:prstTxWarp>
            <a:spAutoFit/>
          </a:bodyPr>
          <a:lstStyle/>
          <a:p>
            <a:pPr marL="55545"/>
            <a:r>
              <a:rPr lang="en-US" sz="3000" dirty="0">
                <a:ea typeface="Gill Sans" charset="0"/>
                <a:cs typeface="Gill Sans" charset="0"/>
              </a:rPr>
              <a:t>Chip Boundary</a:t>
            </a:r>
          </a:p>
        </p:txBody>
      </p:sp>
      <p:sp>
        <p:nvSpPr>
          <p:cNvPr id="7204" name="Rectangle 36"/>
          <p:cNvSpPr>
            <a:spLocks/>
          </p:cNvSpPr>
          <p:nvPr/>
        </p:nvSpPr>
        <p:spPr bwMode="auto">
          <a:xfrm>
            <a:off x="968377" y="5905508"/>
            <a:ext cx="1323975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57778" bIns="0">
            <a:prstTxWarp prst="textNoShape">
              <a:avLst/>
            </a:prstTxWarp>
            <a:spAutoFit/>
          </a:bodyPr>
          <a:lstStyle/>
          <a:p>
            <a:pPr marL="55545"/>
            <a:r>
              <a:rPr lang="en-US" sz="3000" dirty="0">
                <a:ea typeface="Gill Sans" charset="0"/>
                <a:cs typeface="Gill Sans" charset="0"/>
              </a:rPr>
              <a:t>On-chip</a:t>
            </a:r>
          </a:p>
        </p:txBody>
      </p:sp>
      <p:sp>
        <p:nvSpPr>
          <p:cNvPr id="7205" name="Rectangle 37"/>
          <p:cNvSpPr>
            <a:spLocks/>
          </p:cNvSpPr>
          <p:nvPr/>
        </p:nvSpPr>
        <p:spPr bwMode="auto">
          <a:xfrm>
            <a:off x="958851" y="6426208"/>
            <a:ext cx="1323975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57778" bIns="0">
            <a:prstTxWarp prst="textNoShape">
              <a:avLst/>
            </a:prstTxWarp>
            <a:spAutoFit/>
          </a:bodyPr>
          <a:lstStyle/>
          <a:p>
            <a:pPr marL="55545"/>
            <a:r>
              <a:rPr lang="en-US" sz="3000" dirty="0">
                <a:ea typeface="Gill Sans" charset="0"/>
                <a:cs typeface="Gill Sans" charset="0"/>
              </a:rPr>
              <a:t>Off-chip</a:t>
            </a:r>
          </a:p>
        </p:txBody>
      </p:sp>
      <p:sp>
        <p:nvSpPr>
          <p:cNvPr id="7206" name="Oval 38"/>
          <p:cNvSpPr>
            <a:spLocks/>
          </p:cNvSpPr>
          <p:nvPr/>
        </p:nvSpPr>
        <p:spPr bwMode="auto">
          <a:xfrm>
            <a:off x="4229102" y="3784600"/>
            <a:ext cx="4013200" cy="1371600"/>
          </a:xfrm>
          <a:prstGeom prst="ellipse">
            <a:avLst/>
          </a:prstGeom>
          <a:noFill/>
          <a:ln w="50800">
            <a:solidFill>
              <a:srgbClr val="D90B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/>
            <a:endParaRPr lang="en-US" sz="4300"/>
          </a:p>
        </p:txBody>
      </p:sp>
      <p:sp>
        <p:nvSpPr>
          <p:cNvPr id="7207" name="Oval 39"/>
          <p:cNvSpPr>
            <a:spLocks/>
          </p:cNvSpPr>
          <p:nvPr/>
        </p:nvSpPr>
        <p:spPr bwMode="auto">
          <a:xfrm>
            <a:off x="4203701" y="5118100"/>
            <a:ext cx="4013200" cy="1371600"/>
          </a:xfrm>
          <a:prstGeom prst="ellipse">
            <a:avLst/>
          </a:prstGeom>
          <a:noFill/>
          <a:ln w="50800">
            <a:solidFill>
              <a:srgbClr val="D90B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/>
            <a:endParaRPr lang="en-US" sz="4300"/>
          </a:p>
        </p:txBody>
      </p:sp>
      <p:sp>
        <p:nvSpPr>
          <p:cNvPr id="7208" name="Oval 40"/>
          <p:cNvSpPr>
            <a:spLocks/>
          </p:cNvSpPr>
          <p:nvPr/>
        </p:nvSpPr>
        <p:spPr bwMode="auto">
          <a:xfrm>
            <a:off x="3327407" y="3136900"/>
            <a:ext cx="5829301" cy="723900"/>
          </a:xfrm>
          <a:prstGeom prst="ellipse">
            <a:avLst/>
          </a:prstGeom>
          <a:noFill/>
          <a:ln w="50800">
            <a:solidFill>
              <a:srgbClr val="D90B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/>
            <a:endParaRPr lang="en-US" sz="4300"/>
          </a:p>
        </p:txBody>
      </p:sp>
      <p:sp>
        <p:nvSpPr>
          <p:cNvPr id="7209" name="Oval 41"/>
          <p:cNvSpPr>
            <a:spLocks/>
          </p:cNvSpPr>
          <p:nvPr/>
        </p:nvSpPr>
        <p:spPr bwMode="auto">
          <a:xfrm>
            <a:off x="2794007" y="6619459"/>
            <a:ext cx="6883401" cy="2578512"/>
          </a:xfrm>
          <a:prstGeom prst="ellipse">
            <a:avLst/>
          </a:prstGeom>
          <a:noFill/>
          <a:ln w="50800">
            <a:solidFill>
              <a:srgbClr val="D90B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/>
            <a:endParaRPr lang="en-US" sz="4300"/>
          </a:p>
        </p:txBody>
      </p:sp>
      <p:sp>
        <p:nvSpPr>
          <p:cNvPr id="50218" name="Text Box 42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8CE768BD-9156-7449-A692-80608474A532}" type="slidenum">
              <a:rPr lang="en-US" sz="1600"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2</a:t>
            </a:fld>
            <a:endParaRPr lang="en-US" sz="1600" dirty="0"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 animBg="1" autoUpdateAnimBg="0"/>
      <p:bldP spid="7180" grpId="0" animBg="1" autoUpdateAnimBg="0"/>
      <p:bldP spid="7181" grpId="0" animBg="1" autoUpdateAnimBg="0"/>
      <p:bldP spid="7182" grpId="0" animBg="1" autoUpdateAnimBg="0"/>
      <p:bldP spid="7183" grpId="0" animBg="1" autoUpdateAnimBg="0"/>
      <p:bldP spid="7184" grpId="0" autoUpdateAnimBg="0"/>
      <p:bldP spid="7185" grpId="0" animBg="1" autoUpdateAnimBg="0"/>
      <p:bldP spid="7186" grpId="0" animBg="1"/>
      <p:bldP spid="7187" grpId="0" animBg="1"/>
      <p:bldP spid="7188" grpId="0" animBg="1"/>
      <p:bldP spid="7189" grpId="0" animBg="1"/>
      <p:bldP spid="7190" grpId="0" animBg="1"/>
      <p:bldP spid="7191" grpId="0" animBg="1"/>
      <p:bldP spid="7192" grpId="0" animBg="1"/>
      <p:bldP spid="7193" grpId="0" animBg="1"/>
      <p:bldP spid="7194" grpId="0" animBg="1"/>
      <p:bldP spid="7195" grpId="0" animBg="1"/>
      <p:bldP spid="7196" grpId="0" animBg="1"/>
      <p:bldP spid="7197" grpId="0" animBg="1"/>
      <p:bldP spid="7198" grpId="0" animBg="1"/>
      <p:bldP spid="7199" grpId="0" animBg="1"/>
      <p:bldP spid="7201" grpId="0" autoUpdateAnimBg="0"/>
      <p:bldP spid="7202" grpId="0" animBg="1"/>
      <p:bldP spid="7203" grpId="0" autoUpdateAnimBg="0"/>
      <p:bldP spid="7204" grpId="0" autoUpdateAnimBg="0"/>
      <p:bldP spid="7205" grpId="0" autoUpdateAnimBg="0"/>
      <p:bldP spid="7206" grpId="0" animBg="1"/>
      <p:bldP spid="7206" grpId="1" animBg="1"/>
      <p:bldP spid="7207" grpId="0" animBg="1"/>
      <p:bldP spid="7207" grpId="1" animBg="1"/>
      <p:bldP spid="7208" grpId="0" animBg="1"/>
      <p:bldP spid="7208" grpId="1" animBg="1"/>
      <p:bldP spid="7209" grpId="0" animBg="1"/>
      <p:bldP spid="7209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Methodology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06450" y="2058988"/>
            <a:ext cx="12198350" cy="6935787"/>
          </a:xfrm>
        </p:spPr>
        <p:txBody>
          <a:bodyPr/>
          <a:lstStyle/>
          <a:p>
            <a:r>
              <a:rPr lang="en-US" sz="3200" dirty="0" smtClean="0"/>
              <a:t>x86 cycle accurate simulator</a:t>
            </a:r>
          </a:p>
          <a:p>
            <a:endParaRPr lang="en-US" sz="3200" dirty="0" smtClean="0"/>
          </a:p>
          <a:p>
            <a:r>
              <a:rPr lang="en-US" sz="3200" dirty="0" smtClean="0"/>
              <a:t>Baseline processor configuration</a:t>
            </a:r>
          </a:p>
          <a:p>
            <a:pPr lvl="1"/>
            <a:r>
              <a:rPr lang="en-US" sz="2600" dirty="0" smtClean="0"/>
              <a:t>Per-core</a:t>
            </a:r>
          </a:p>
          <a:p>
            <a:pPr lvl="2"/>
            <a:r>
              <a:rPr lang="en-US" sz="2200" dirty="0" smtClean="0"/>
              <a:t>4-wide issue, out-of-order, 64 entry ROB</a:t>
            </a:r>
          </a:p>
          <a:p>
            <a:pPr lvl="2"/>
            <a:endParaRPr lang="en-US" sz="2200" dirty="0" smtClean="0"/>
          </a:p>
          <a:p>
            <a:pPr lvl="1"/>
            <a:r>
              <a:rPr lang="en-US" sz="2600" dirty="0" smtClean="0"/>
              <a:t>Shared (16-core system)</a:t>
            </a:r>
          </a:p>
          <a:p>
            <a:pPr lvl="2"/>
            <a:r>
              <a:rPr lang="en-US" sz="2200" dirty="0" smtClean="0"/>
              <a:t>128 </a:t>
            </a:r>
            <a:r>
              <a:rPr lang="en-US" sz="2200" dirty="0" err="1" smtClean="0"/>
              <a:t>MSHRs</a:t>
            </a:r>
            <a:endParaRPr lang="en-US" sz="2200" dirty="0" smtClean="0"/>
          </a:p>
          <a:p>
            <a:pPr lvl="2"/>
            <a:r>
              <a:rPr lang="en-US" sz="2200" dirty="0" smtClean="0"/>
              <a:t>4MB, 16-way L2 cache</a:t>
            </a:r>
          </a:p>
          <a:p>
            <a:pPr lvl="2"/>
            <a:endParaRPr lang="en-US" sz="2200" dirty="0" smtClean="0"/>
          </a:p>
          <a:p>
            <a:pPr lvl="1"/>
            <a:r>
              <a:rPr lang="en-US" sz="2600" dirty="0" smtClean="0"/>
              <a:t>Main Memory</a:t>
            </a:r>
          </a:p>
          <a:p>
            <a:pPr lvl="2"/>
            <a:r>
              <a:rPr lang="en-US" sz="2200" dirty="0" smtClean="0"/>
              <a:t>DDR3 1333 MHz</a:t>
            </a:r>
          </a:p>
          <a:p>
            <a:pPr lvl="2"/>
            <a:r>
              <a:rPr lang="en-US" sz="2200" dirty="0" smtClean="0"/>
              <a:t>Latency of 15ns per command (</a:t>
            </a:r>
            <a:r>
              <a:rPr lang="en-US" sz="2200" dirty="0" err="1" smtClean="0"/>
              <a:t>tRP</a:t>
            </a:r>
            <a:r>
              <a:rPr lang="en-US" sz="2200" dirty="0" smtClean="0"/>
              <a:t>, </a:t>
            </a:r>
            <a:r>
              <a:rPr lang="en-US" sz="2200" dirty="0" err="1" smtClean="0"/>
              <a:t>tRCD</a:t>
            </a:r>
            <a:r>
              <a:rPr lang="en-US" sz="2200" dirty="0" smtClean="0"/>
              <a:t>, CL)</a:t>
            </a:r>
          </a:p>
          <a:p>
            <a:pPr lvl="2"/>
            <a:r>
              <a:rPr lang="en-US" sz="2200" dirty="0" smtClean="0"/>
              <a:t>8B wide core to memory bus</a:t>
            </a:r>
            <a:endParaRPr lang="en-US" sz="4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E9DF37B-4335-EF44-BC8C-50D62DDA0EC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PAMS Evaluation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1981989"/>
          <a:ext cx="12750800" cy="708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 flipH="1" flipV="1">
            <a:off x="8340248" y="5965211"/>
            <a:ext cx="5291719" cy="1924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11876972" y="4768705"/>
            <a:ext cx="519551" cy="1588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245865" y="4515472"/>
            <a:ext cx="1231452" cy="158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499441" y="3656097"/>
            <a:ext cx="1108747" cy="7540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13%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D5DE38E3-2857-F144-9E00-145C3A8625E9}" type="slidenum">
              <a:rPr lang="en-US" sz="16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21</a:t>
            </a:fld>
            <a:endParaRPr lang="en-US" sz="160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1588765" y="4756772"/>
            <a:ext cx="1231452" cy="158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2146369" y="5091197"/>
            <a:ext cx="833031" cy="7540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7%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2084052" y="4870452"/>
            <a:ext cx="292097" cy="158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2082799" y="2006600"/>
            <a:ext cx="7907867" cy="469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2082799" y="2413000"/>
            <a:ext cx="8822268" cy="469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2082799" y="2781300"/>
            <a:ext cx="5723467" cy="469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78926" y="9170316"/>
            <a:ext cx="79586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Thread criticality predictors (TCP) [</a:t>
            </a:r>
            <a:r>
              <a:rPr lang="en-US" sz="2200" dirty="0" err="1" smtClean="0"/>
              <a:t>Bhattacherjee</a:t>
            </a:r>
            <a:r>
              <a:rPr lang="en-US" sz="2200" dirty="0" smtClean="0"/>
              <a:t>+, ISCA’09]</a:t>
            </a:r>
            <a:endParaRPr lang="en-US" sz="2200" dirty="0"/>
          </a:p>
        </p:txBody>
      </p:sp>
      <p:sp>
        <p:nvSpPr>
          <p:cNvPr id="29" name="Rounded Rectangle 28"/>
          <p:cNvSpPr/>
          <p:nvPr/>
        </p:nvSpPr>
        <p:spPr>
          <a:xfrm>
            <a:off x="795865" y="9199035"/>
            <a:ext cx="7078135" cy="469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">
                                            <p:graphicEl>
                                              <a:chart seriesIdx="2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graphicEl>
                                              <a:chart seriesIdx="2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">
                                            <p:graphicEl>
                                              <a:chart seriesIdx="2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">
                                            <p:graphicEl>
                                              <a:chart seriesIdx="2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">
                                            <p:graphicEl>
                                              <a:chart seriesIdx="1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">
                                            <p:graphicEl>
                                              <a:chart seriesIdx="2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El"/>
        </p:bldSub>
      </p:bldGraphic>
      <p:bldP spid="15" grpId="0" animBg="1"/>
      <p:bldP spid="15" grpId="1" animBg="1"/>
      <p:bldP spid="21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9" grpId="0" animBg="1"/>
      <p:bldP spid="29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871C0D-4ABB-D841-BBC8-8B4B956E4089}" type="slidenum">
              <a:rPr lang="en-US">
                <a:solidFill>
                  <a:srgbClr val="000000"/>
                </a:solidFill>
              </a:rPr>
              <a:pPr/>
              <a:t>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Sensitivity to system parameters</a:t>
            </a:r>
          </a:p>
        </p:txBody>
      </p:sp>
      <p:sp>
        <p:nvSpPr>
          <p:cNvPr id="504861" name="Rectangle 29"/>
          <p:cNvSpPr>
            <a:spLocks noChangeArrowheads="1"/>
          </p:cNvSpPr>
          <p:nvPr/>
        </p:nvSpPr>
        <p:spPr bwMode="auto">
          <a:xfrm>
            <a:off x="9031109" y="4394764"/>
            <a:ext cx="1643662" cy="571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r>
              <a:rPr lang="en-US" sz="2800" dirty="0" smtClean="0"/>
              <a:t>-10.5%</a:t>
            </a:r>
            <a:endParaRPr lang="en-US" sz="2800" dirty="0"/>
          </a:p>
        </p:txBody>
      </p:sp>
      <p:sp>
        <p:nvSpPr>
          <p:cNvPr id="504859" name="Rectangle 27"/>
          <p:cNvSpPr>
            <a:spLocks noChangeArrowheads="1"/>
          </p:cNvSpPr>
          <p:nvPr/>
        </p:nvSpPr>
        <p:spPr bwMode="auto">
          <a:xfrm>
            <a:off x="5665903" y="4394764"/>
            <a:ext cx="1641405" cy="571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r>
              <a:rPr lang="en-US" sz="2800" dirty="0" smtClean="0"/>
              <a:t>-15.9%</a:t>
            </a:r>
            <a:endParaRPr lang="en-US" sz="2800" dirty="0"/>
          </a:p>
        </p:txBody>
      </p:sp>
      <p:sp>
        <p:nvSpPr>
          <p:cNvPr id="504857" name="Rectangle 25"/>
          <p:cNvSpPr>
            <a:spLocks noChangeArrowheads="1"/>
          </p:cNvSpPr>
          <p:nvPr/>
        </p:nvSpPr>
        <p:spPr bwMode="auto">
          <a:xfrm>
            <a:off x="2414694" y="4377831"/>
            <a:ext cx="1641404" cy="571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r>
              <a:rPr lang="en-US" sz="2800" dirty="0" smtClean="0"/>
              <a:t>-16.7%</a:t>
            </a:r>
            <a:endParaRPr lang="en-US" sz="2800" dirty="0"/>
          </a:p>
        </p:txBody>
      </p:sp>
      <p:sp>
        <p:nvSpPr>
          <p:cNvPr id="504856" name="Rectangle 24"/>
          <p:cNvSpPr>
            <a:spLocks noChangeArrowheads="1"/>
          </p:cNvSpPr>
          <p:nvPr/>
        </p:nvSpPr>
        <p:spPr bwMode="auto">
          <a:xfrm>
            <a:off x="9845041" y="3821289"/>
            <a:ext cx="1641404" cy="57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55" name="Rectangle 23"/>
          <p:cNvSpPr>
            <a:spLocks noChangeArrowheads="1"/>
          </p:cNvSpPr>
          <p:nvPr/>
        </p:nvSpPr>
        <p:spPr bwMode="auto">
          <a:xfrm>
            <a:off x="8201379" y="3821289"/>
            <a:ext cx="1643662" cy="57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54" name="Rectangle 22"/>
          <p:cNvSpPr>
            <a:spLocks noChangeArrowheads="1"/>
          </p:cNvSpPr>
          <p:nvPr/>
        </p:nvSpPr>
        <p:spPr bwMode="auto">
          <a:xfrm>
            <a:off x="6562241" y="3821289"/>
            <a:ext cx="1639147" cy="57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53" name="Rectangle 21"/>
          <p:cNvSpPr>
            <a:spLocks noChangeArrowheads="1"/>
          </p:cNvSpPr>
          <p:nvPr/>
        </p:nvSpPr>
        <p:spPr bwMode="auto">
          <a:xfrm>
            <a:off x="4920836" y="3821289"/>
            <a:ext cx="1641405" cy="57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52" name="Rectangle 20"/>
          <p:cNvSpPr>
            <a:spLocks noChangeArrowheads="1"/>
          </p:cNvSpPr>
          <p:nvPr/>
        </p:nvSpPr>
        <p:spPr bwMode="auto">
          <a:xfrm>
            <a:off x="3222987" y="3913867"/>
            <a:ext cx="2029743" cy="571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2100" i="1" dirty="0">
              <a:latin typeface="Arial" charset="0"/>
            </a:endParaRPr>
          </a:p>
        </p:txBody>
      </p:sp>
      <p:sp>
        <p:nvSpPr>
          <p:cNvPr id="504851" name="Rectangle 19"/>
          <p:cNvSpPr>
            <a:spLocks noChangeArrowheads="1"/>
          </p:cNvSpPr>
          <p:nvPr/>
        </p:nvSpPr>
        <p:spPr bwMode="auto">
          <a:xfrm>
            <a:off x="1635761" y="3821289"/>
            <a:ext cx="1641404" cy="57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50" name="Rectangle 18"/>
          <p:cNvSpPr>
            <a:spLocks noChangeArrowheads="1"/>
          </p:cNvSpPr>
          <p:nvPr/>
        </p:nvSpPr>
        <p:spPr bwMode="auto">
          <a:xfrm>
            <a:off x="9845041" y="3252329"/>
            <a:ext cx="1641404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49" name="Rectangle 17"/>
          <p:cNvSpPr>
            <a:spLocks noChangeArrowheads="1"/>
          </p:cNvSpPr>
          <p:nvPr/>
        </p:nvSpPr>
        <p:spPr bwMode="auto">
          <a:xfrm>
            <a:off x="8201379" y="3252329"/>
            <a:ext cx="1643662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48" name="Rectangle 16"/>
          <p:cNvSpPr>
            <a:spLocks noChangeArrowheads="1"/>
          </p:cNvSpPr>
          <p:nvPr/>
        </p:nvSpPr>
        <p:spPr bwMode="auto">
          <a:xfrm>
            <a:off x="6562241" y="3252329"/>
            <a:ext cx="1639147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47" name="Rectangle 15"/>
          <p:cNvSpPr>
            <a:spLocks noChangeArrowheads="1"/>
          </p:cNvSpPr>
          <p:nvPr/>
        </p:nvSpPr>
        <p:spPr bwMode="auto">
          <a:xfrm>
            <a:off x="4920836" y="3252329"/>
            <a:ext cx="1641405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46" name="Rectangle 14"/>
          <p:cNvSpPr>
            <a:spLocks noChangeArrowheads="1"/>
          </p:cNvSpPr>
          <p:nvPr/>
        </p:nvSpPr>
        <p:spPr bwMode="auto">
          <a:xfrm>
            <a:off x="3277165" y="3252329"/>
            <a:ext cx="1643662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45" name="Rectangle 13"/>
          <p:cNvSpPr>
            <a:spLocks noChangeArrowheads="1"/>
          </p:cNvSpPr>
          <p:nvPr/>
        </p:nvSpPr>
        <p:spPr bwMode="auto">
          <a:xfrm>
            <a:off x="1635761" y="3252329"/>
            <a:ext cx="1641404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44" name="Rectangle 12"/>
          <p:cNvSpPr>
            <a:spLocks noChangeArrowheads="1"/>
          </p:cNvSpPr>
          <p:nvPr/>
        </p:nvSpPr>
        <p:spPr bwMode="auto">
          <a:xfrm>
            <a:off x="9845041" y="2692401"/>
            <a:ext cx="1641404" cy="559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43" name="Rectangle 11"/>
          <p:cNvSpPr>
            <a:spLocks noChangeArrowheads="1"/>
          </p:cNvSpPr>
          <p:nvPr/>
        </p:nvSpPr>
        <p:spPr bwMode="auto">
          <a:xfrm>
            <a:off x="8201379" y="2692401"/>
            <a:ext cx="1643662" cy="559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42" name="Rectangle 10"/>
          <p:cNvSpPr>
            <a:spLocks noChangeArrowheads="1"/>
          </p:cNvSpPr>
          <p:nvPr/>
        </p:nvSpPr>
        <p:spPr bwMode="auto">
          <a:xfrm>
            <a:off x="6562241" y="2692401"/>
            <a:ext cx="1639147" cy="559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41" name="Rectangle 9"/>
          <p:cNvSpPr>
            <a:spLocks noChangeArrowheads="1"/>
          </p:cNvSpPr>
          <p:nvPr/>
        </p:nvSpPr>
        <p:spPr bwMode="auto">
          <a:xfrm>
            <a:off x="4920836" y="2692401"/>
            <a:ext cx="1641405" cy="559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40" name="Rectangle 8"/>
          <p:cNvSpPr>
            <a:spLocks noChangeArrowheads="1"/>
          </p:cNvSpPr>
          <p:nvPr/>
        </p:nvSpPr>
        <p:spPr bwMode="auto">
          <a:xfrm>
            <a:off x="3277165" y="2692401"/>
            <a:ext cx="1643662" cy="559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39" name="Rectangle 7"/>
          <p:cNvSpPr>
            <a:spLocks noChangeArrowheads="1"/>
          </p:cNvSpPr>
          <p:nvPr/>
        </p:nvSpPr>
        <p:spPr bwMode="auto">
          <a:xfrm>
            <a:off x="1635761" y="2692401"/>
            <a:ext cx="1641404" cy="559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863" name="Line 31"/>
          <p:cNvSpPr>
            <a:spLocks noChangeShapeType="1"/>
          </p:cNvSpPr>
          <p:nvPr/>
        </p:nvSpPr>
        <p:spPr bwMode="auto">
          <a:xfrm>
            <a:off x="1635761" y="2692400"/>
            <a:ext cx="9850684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4864" name="Line 32"/>
          <p:cNvSpPr>
            <a:spLocks noChangeShapeType="1"/>
          </p:cNvSpPr>
          <p:nvPr/>
        </p:nvSpPr>
        <p:spPr bwMode="auto">
          <a:xfrm>
            <a:off x="1635761" y="3252329"/>
            <a:ext cx="985068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4865" name="Line 33"/>
          <p:cNvSpPr>
            <a:spLocks noChangeShapeType="1"/>
          </p:cNvSpPr>
          <p:nvPr/>
        </p:nvSpPr>
        <p:spPr bwMode="auto">
          <a:xfrm>
            <a:off x="1635761" y="3821289"/>
            <a:ext cx="985068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4866" name="Line 34"/>
          <p:cNvSpPr>
            <a:spLocks noChangeShapeType="1"/>
          </p:cNvSpPr>
          <p:nvPr/>
        </p:nvSpPr>
        <p:spPr bwMode="auto">
          <a:xfrm>
            <a:off x="1635761" y="4394764"/>
            <a:ext cx="985068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4867" name="Line 35"/>
          <p:cNvSpPr>
            <a:spLocks noChangeShapeType="1"/>
          </p:cNvSpPr>
          <p:nvPr/>
        </p:nvSpPr>
        <p:spPr bwMode="auto">
          <a:xfrm>
            <a:off x="1635761" y="4965983"/>
            <a:ext cx="9850684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4868" name="Line 36"/>
          <p:cNvSpPr>
            <a:spLocks noChangeShapeType="1"/>
          </p:cNvSpPr>
          <p:nvPr/>
        </p:nvSpPr>
        <p:spPr bwMode="auto">
          <a:xfrm>
            <a:off x="1635761" y="2692409"/>
            <a:ext cx="0" cy="227358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4870" name="Line 38"/>
          <p:cNvSpPr>
            <a:spLocks noChangeShapeType="1"/>
          </p:cNvSpPr>
          <p:nvPr/>
        </p:nvSpPr>
        <p:spPr bwMode="auto">
          <a:xfrm flipH="1">
            <a:off x="4920826" y="3261369"/>
            <a:ext cx="11290" cy="170462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4872" name="Line 40"/>
          <p:cNvSpPr>
            <a:spLocks noChangeShapeType="1"/>
          </p:cNvSpPr>
          <p:nvPr/>
        </p:nvSpPr>
        <p:spPr bwMode="auto">
          <a:xfrm>
            <a:off x="8201378" y="3238783"/>
            <a:ext cx="0" cy="172720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4874" name="Line 42"/>
          <p:cNvSpPr>
            <a:spLocks noChangeShapeType="1"/>
          </p:cNvSpPr>
          <p:nvPr/>
        </p:nvSpPr>
        <p:spPr bwMode="auto">
          <a:xfrm>
            <a:off x="11486444" y="2692409"/>
            <a:ext cx="0" cy="227358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4878" name="Text Box 46"/>
          <p:cNvSpPr txBox="1">
            <a:spLocks noChangeArrowheads="1"/>
          </p:cNvSpPr>
          <p:nvPr/>
        </p:nvSpPr>
        <p:spPr bwMode="auto">
          <a:xfrm>
            <a:off x="5321588" y="2679987"/>
            <a:ext cx="2331209" cy="56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L2 Cache Size</a:t>
            </a:r>
          </a:p>
        </p:txBody>
      </p:sp>
      <p:sp>
        <p:nvSpPr>
          <p:cNvPr id="504879" name="Text Box 47"/>
          <p:cNvSpPr txBox="1">
            <a:spLocks noChangeArrowheads="1"/>
          </p:cNvSpPr>
          <p:nvPr/>
        </p:nvSpPr>
        <p:spPr bwMode="auto">
          <a:xfrm>
            <a:off x="2696916" y="3299746"/>
            <a:ext cx="1024351" cy="5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n-US" sz="2800" dirty="0" smtClean="0"/>
              <a:t>4 </a:t>
            </a:r>
            <a:r>
              <a:rPr lang="en-US" sz="2800" dirty="0"/>
              <a:t>MB</a:t>
            </a:r>
          </a:p>
        </p:txBody>
      </p:sp>
      <p:sp>
        <p:nvSpPr>
          <p:cNvPr id="504880" name="Text Box 48"/>
          <p:cNvSpPr txBox="1">
            <a:spLocks noChangeArrowheads="1"/>
          </p:cNvSpPr>
          <p:nvPr/>
        </p:nvSpPr>
        <p:spPr bwMode="auto">
          <a:xfrm>
            <a:off x="5961663" y="3299746"/>
            <a:ext cx="1024351" cy="5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n-US" sz="2800" dirty="0" smtClean="0"/>
              <a:t>8 </a:t>
            </a:r>
            <a:r>
              <a:rPr lang="en-US" sz="2800" dirty="0"/>
              <a:t>MB</a:t>
            </a:r>
          </a:p>
        </p:txBody>
      </p:sp>
      <p:sp>
        <p:nvSpPr>
          <p:cNvPr id="504881" name="Text Box 49"/>
          <p:cNvSpPr txBox="1">
            <a:spLocks noChangeArrowheads="1"/>
          </p:cNvSpPr>
          <p:nvPr/>
        </p:nvSpPr>
        <p:spPr bwMode="auto">
          <a:xfrm>
            <a:off x="9239956" y="3288455"/>
            <a:ext cx="1203888" cy="5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n-US" sz="2800" dirty="0" smtClean="0"/>
              <a:t>16 </a:t>
            </a:r>
            <a:r>
              <a:rPr lang="en-US" sz="2800" dirty="0"/>
              <a:t>MB</a:t>
            </a:r>
          </a:p>
        </p:txBody>
      </p:sp>
      <p:sp>
        <p:nvSpPr>
          <p:cNvPr id="504882" name="Text Box 50"/>
          <p:cNvSpPr txBox="1">
            <a:spLocks noChangeArrowheads="1"/>
          </p:cNvSpPr>
          <p:nvPr/>
        </p:nvSpPr>
        <p:spPr bwMode="auto">
          <a:xfrm>
            <a:off x="2298429" y="3840483"/>
            <a:ext cx="2074122" cy="53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l-GR" sz="2600" i="1" dirty="0">
                <a:latin typeface="Arial" charset="0"/>
              </a:rPr>
              <a:t>Δ</a:t>
            </a:r>
            <a:r>
              <a:rPr lang="en-US" sz="2600" i="1" dirty="0" smtClean="0">
                <a:latin typeface="Arial" charset="0"/>
              </a:rPr>
              <a:t> FR-FCFS</a:t>
            </a:r>
            <a:endParaRPr lang="en-US" sz="2600" i="1" dirty="0">
              <a:latin typeface="Arial" charset="0"/>
            </a:endParaRPr>
          </a:p>
        </p:txBody>
      </p:sp>
      <p:sp>
        <p:nvSpPr>
          <p:cNvPr id="504883" name="Text Box 51"/>
          <p:cNvSpPr txBox="1">
            <a:spLocks noChangeArrowheads="1"/>
          </p:cNvSpPr>
          <p:nvPr/>
        </p:nvSpPr>
        <p:spPr bwMode="auto">
          <a:xfrm>
            <a:off x="5525916" y="3846126"/>
            <a:ext cx="2074122" cy="53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l-GR" sz="2600" i="1" dirty="0">
                <a:latin typeface="Arial" charset="0"/>
              </a:rPr>
              <a:t>Δ</a:t>
            </a:r>
            <a:r>
              <a:rPr lang="en-US" sz="2600" i="1" dirty="0" smtClean="0">
                <a:latin typeface="Arial" charset="0"/>
              </a:rPr>
              <a:t> FR-FCFS</a:t>
            </a:r>
            <a:endParaRPr lang="en-US" sz="2600" i="1" dirty="0">
              <a:latin typeface="Arial" charset="0"/>
            </a:endParaRPr>
          </a:p>
        </p:txBody>
      </p:sp>
      <p:sp>
        <p:nvSpPr>
          <p:cNvPr id="504884" name="Text Box 52"/>
          <p:cNvSpPr txBox="1">
            <a:spLocks noChangeArrowheads="1"/>
          </p:cNvSpPr>
          <p:nvPr/>
        </p:nvSpPr>
        <p:spPr bwMode="auto">
          <a:xfrm>
            <a:off x="8908066" y="3842740"/>
            <a:ext cx="2074122" cy="53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l-GR" sz="2600" i="1" dirty="0" smtClean="0">
                <a:latin typeface="Arial" charset="0"/>
              </a:rPr>
              <a:t>Δ</a:t>
            </a:r>
            <a:r>
              <a:rPr lang="en-US" sz="2600" i="1" dirty="0" smtClean="0">
                <a:latin typeface="Arial" charset="0"/>
              </a:rPr>
              <a:t> FR-FCFS</a:t>
            </a:r>
            <a:endParaRPr lang="en-US" sz="2600" i="1" dirty="0">
              <a:latin typeface="Arial" charset="0"/>
            </a:endParaRPr>
          </a:p>
        </p:txBody>
      </p:sp>
      <p:sp>
        <p:nvSpPr>
          <p:cNvPr id="504908" name="Rectangle 76"/>
          <p:cNvSpPr>
            <a:spLocks noChangeArrowheads="1"/>
          </p:cNvSpPr>
          <p:nvPr/>
        </p:nvSpPr>
        <p:spPr bwMode="auto">
          <a:xfrm>
            <a:off x="9909387" y="4323647"/>
            <a:ext cx="1641404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09" name="Rectangle 77"/>
          <p:cNvSpPr>
            <a:spLocks noChangeArrowheads="1"/>
          </p:cNvSpPr>
          <p:nvPr/>
        </p:nvSpPr>
        <p:spPr bwMode="auto">
          <a:xfrm>
            <a:off x="8265725" y="4323647"/>
            <a:ext cx="1643662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10" name="Rectangle 78"/>
          <p:cNvSpPr>
            <a:spLocks noChangeArrowheads="1"/>
          </p:cNvSpPr>
          <p:nvPr/>
        </p:nvSpPr>
        <p:spPr bwMode="auto">
          <a:xfrm>
            <a:off x="6626588" y="4323647"/>
            <a:ext cx="1639147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11" name="Rectangle 79"/>
          <p:cNvSpPr>
            <a:spLocks noChangeArrowheads="1"/>
          </p:cNvSpPr>
          <p:nvPr/>
        </p:nvSpPr>
        <p:spPr bwMode="auto">
          <a:xfrm>
            <a:off x="4985183" y="4323647"/>
            <a:ext cx="1641405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12" name="Rectangle 80"/>
          <p:cNvSpPr>
            <a:spLocks noChangeArrowheads="1"/>
          </p:cNvSpPr>
          <p:nvPr/>
        </p:nvSpPr>
        <p:spPr bwMode="auto">
          <a:xfrm>
            <a:off x="3341511" y="4323647"/>
            <a:ext cx="1643662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13" name="Rectangle 81"/>
          <p:cNvSpPr>
            <a:spLocks noChangeArrowheads="1"/>
          </p:cNvSpPr>
          <p:nvPr/>
        </p:nvSpPr>
        <p:spPr bwMode="auto">
          <a:xfrm>
            <a:off x="1700107" y="4323647"/>
            <a:ext cx="1641404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14" name="Line 82"/>
          <p:cNvSpPr>
            <a:spLocks noChangeShapeType="1"/>
          </p:cNvSpPr>
          <p:nvPr/>
        </p:nvSpPr>
        <p:spPr bwMode="auto">
          <a:xfrm>
            <a:off x="1632374" y="5678311"/>
            <a:ext cx="9850684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4984" name="Rectangle 152"/>
          <p:cNvSpPr>
            <a:spLocks noChangeArrowheads="1"/>
          </p:cNvSpPr>
          <p:nvPr/>
        </p:nvSpPr>
        <p:spPr bwMode="auto">
          <a:xfrm>
            <a:off x="9034497" y="7423573"/>
            <a:ext cx="1643662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r>
              <a:rPr lang="en-US" sz="2800" dirty="0" smtClean="0"/>
              <a:t>-10.4%</a:t>
            </a:r>
            <a:endParaRPr lang="en-US" sz="2800" dirty="0"/>
          </a:p>
        </p:txBody>
      </p:sp>
      <p:sp>
        <p:nvSpPr>
          <p:cNvPr id="504986" name="Rectangle 154"/>
          <p:cNvSpPr>
            <a:spLocks noChangeArrowheads="1"/>
          </p:cNvSpPr>
          <p:nvPr/>
        </p:nvSpPr>
        <p:spPr bwMode="auto">
          <a:xfrm>
            <a:off x="5737022" y="7389706"/>
            <a:ext cx="1641405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r>
              <a:rPr lang="en-US" sz="2800" dirty="0" smtClean="0"/>
              <a:t>-11.6%</a:t>
            </a:r>
            <a:endParaRPr lang="en-US" sz="2800" dirty="0"/>
          </a:p>
        </p:txBody>
      </p:sp>
      <p:sp>
        <p:nvSpPr>
          <p:cNvPr id="504988" name="Rectangle 156"/>
          <p:cNvSpPr>
            <a:spLocks noChangeArrowheads="1"/>
          </p:cNvSpPr>
          <p:nvPr/>
        </p:nvSpPr>
        <p:spPr bwMode="auto">
          <a:xfrm>
            <a:off x="2468880" y="7406640"/>
            <a:ext cx="1641404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r>
              <a:rPr lang="en-US" sz="2800" dirty="0" smtClean="0"/>
              <a:t>-16.7%</a:t>
            </a:r>
            <a:endParaRPr lang="en-US" sz="2800" dirty="0"/>
          </a:p>
        </p:txBody>
      </p:sp>
      <p:sp>
        <p:nvSpPr>
          <p:cNvPr id="504989" name="Rectangle 157"/>
          <p:cNvSpPr>
            <a:spLocks noChangeArrowheads="1"/>
          </p:cNvSpPr>
          <p:nvPr/>
        </p:nvSpPr>
        <p:spPr bwMode="auto">
          <a:xfrm>
            <a:off x="9831494" y="6833166"/>
            <a:ext cx="1641404" cy="57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90" name="Rectangle 158"/>
          <p:cNvSpPr>
            <a:spLocks noChangeArrowheads="1"/>
          </p:cNvSpPr>
          <p:nvPr/>
        </p:nvSpPr>
        <p:spPr bwMode="auto">
          <a:xfrm>
            <a:off x="8187832" y="6833166"/>
            <a:ext cx="1643662" cy="57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91" name="Rectangle 159"/>
          <p:cNvSpPr>
            <a:spLocks noChangeArrowheads="1"/>
          </p:cNvSpPr>
          <p:nvPr/>
        </p:nvSpPr>
        <p:spPr bwMode="auto">
          <a:xfrm>
            <a:off x="6548694" y="6833166"/>
            <a:ext cx="1639147" cy="57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92" name="Rectangle 160"/>
          <p:cNvSpPr>
            <a:spLocks noChangeArrowheads="1"/>
          </p:cNvSpPr>
          <p:nvPr/>
        </p:nvSpPr>
        <p:spPr bwMode="auto">
          <a:xfrm>
            <a:off x="4907289" y="6833166"/>
            <a:ext cx="1641405" cy="57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94" name="Rectangle 162"/>
          <p:cNvSpPr>
            <a:spLocks noChangeArrowheads="1"/>
          </p:cNvSpPr>
          <p:nvPr/>
        </p:nvSpPr>
        <p:spPr bwMode="auto">
          <a:xfrm>
            <a:off x="1622214" y="6833166"/>
            <a:ext cx="1641404" cy="57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95" name="Rectangle 163"/>
          <p:cNvSpPr>
            <a:spLocks noChangeArrowheads="1"/>
          </p:cNvSpPr>
          <p:nvPr/>
        </p:nvSpPr>
        <p:spPr bwMode="auto">
          <a:xfrm>
            <a:off x="9831494" y="6264204"/>
            <a:ext cx="1641404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96" name="Rectangle 164"/>
          <p:cNvSpPr>
            <a:spLocks noChangeArrowheads="1"/>
          </p:cNvSpPr>
          <p:nvPr/>
        </p:nvSpPr>
        <p:spPr bwMode="auto">
          <a:xfrm>
            <a:off x="8187832" y="6264204"/>
            <a:ext cx="1643662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97" name="Rectangle 165"/>
          <p:cNvSpPr>
            <a:spLocks noChangeArrowheads="1"/>
          </p:cNvSpPr>
          <p:nvPr/>
        </p:nvSpPr>
        <p:spPr bwMode="auto">
          <a:xfrm>
            <a:off x="6548694" y="6264204"/>
            <a:ext cx="1639147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98" name="Rectangle 166"/>
          <p:cNvSpPr>
            <a:spLocks noChangeArrowheads="1"/>
          </p:cNvSpPr>
          <p:nvPr/>
        </p:nvSpPr>
        <p:spPr bwMode="auto">
          <a:xfrm>
            <a:off x="4907289" y="6264204"/>
            <a:ext cx="1641405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4999" name="Rectangle 167"/>
          <p:cNvSpPr>
            <a:spLocks noChangeArrowheads="1"/>
          </p:cNvSpPr>
          <p:nvPr/>
        </p:nvSpPr>
        <p:spPr bwMode="auto">
          <a:xfrm>
            <a:off x="3263618" y="6264204"/>
            <a:ext cx="1643662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5000" name="Rectangle 168"/>
          <p:cNvSpPr>
            <a:spLocks noChangeArrowheads="1"/>
          </p:cNvSpPr>
          <p:nvPr/>
        </p:nvSpPr>
        <p:spPr bwMode="auto">
          <a:xfrm>
            <a:off x="1622214" y="6264204"/>
            <a:ext cx="1641404" cy="5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5001" name="Rectangle 169"/>
          <p:cNvSpPr>
            <a:spLocks noChangeArrowheads="1"/>
          </p:cNvSpPr>
          <p:nvPr/>
        </p:nvSpPr>
        <p:spPr bwMode="auto">
          <a:xfrm>
            <a:off x="9831494" y="5702019"/>
            <a:ext cx="1641404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5002" name="Rectangle 170"/>
          <p:cNvSpPr>
            <a:spLocks noChangeArrowheads="1"/>
          </p:cNvSpPr>
          <p:nvPr/>
        </p:nvSpPr>
        <p:spPr bwMode="auto">
          <a:xfrm>
            <a:off x="8187832" y="5702019"/>
            <a:ext cx="1643662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5003" name="Rectangle 171"/>
          <p:cNvSpPr>
            <a:spLocks noChangeArrowheads="1"/>
          </p:cNvSpPr>
          <p:nvPr/>
        </p:nvSpPr>
        <p:spPr bwMode="auto">
          <a:xfrm>
            <a:off x="6548694" y="5702019"/>
            <a:ext cx="1639147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5004" name="Rectangle 172"/>
          <p:cNvSpPr>
            <a:spLocks noChangeArrowheads="1"/>
          </p:cNvSpPr>
          <p:nvPr/>
        </p:nvSpPr>
        <p:spPr bwMode="auto">
          <a:xfrm>
            <a:off x="4907289" y="5702019"/>
            <a:ext cx="1641405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5005" name="Rectangle 173"/>
          <p:cNvSpPr>
            <a:spLocks noChangeArrowheads="1"/>
          </p:cNvSpPr>
          <p:nvPr/>
        </p:nvSpPr>
        <p:spPr bwMode="auto">
          <a:xfrm>
            <a:off x="3263618" y="5702019"/>
            <a:ext cx="1643662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5006" name="Rectangle 174"/>
          <p:cNvSpPr>
            <a:spLocks noChangeArrowheads="1"/>
          </p:cNvSpPr>
          <p:nvPr/>
        </p:nvSpPr>
        <p:spPr bwMode="auto">
          <a:xfrm>
            <a:off x="1622214" y="5702019"/>
            <a:ext cx="1641404" cy="56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buClr>
                <a:srgbClr val="333399"/>
              </a:buClr>
              <a:buFont typeface="Wingdings" charset="2"/>
              <a:buNone/>
            </a:pPr>
            <a:endParaRPr lang="en-US" sz="3700" dirty="0"/>
          </a:p>
        </p:txBody>
      </p:sp>
      <p:sp>
        <p:nvSpPr>
          <p:cNvPr id="505008" name="Line 176"/>
          <p:cNvSpPr>
            <a:spLocks noChangeShapeType="1"/>
          </p:cNvSpPr>
          <p:nvPr/>
        </p:nvSpPr>
        <p:spPr bwMode="auto">
          <a:xfrm>
            <a:off x="1622214" y="6264204"/>
            <a:ext cx="985068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5009" name="Line 177"/>
          <p:cNvSpPr>
            <a:spLocks noChangeShapeType="1"/>
          </p:cNvSpPr>
          <p:nvPr/>
        </p:nvSpPr>
        <p:spPr bwMode="auto">
          <a:xfrm>
            <a:off x="1622214" y="6833164"/>
            <a:ext cx="985068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5010" name="Line 178"/>
          <p:cNvSpPr>
            <a:spLocks noChangeShapeType="1"/>
          </p:cNvSpPr>
          <p:nvPr/>
        </p:nvSpPr>
        <p:spPr bwMode="auto">
          <a:xfrm>
            <a:off x="1622214" y="7406640"/>
            <a:ext cx="985068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5011" name="Line 179"/>
          <p:cNvSpPr>
            <a:spLocks noChangeShapeType="1"/>
          </p:cNvSpPr>
          <p:nvPr/>
        </p:nvSpPr>
        <p:spPr bwMode="auto">
          <a:xfrm>
            <a:off x="1622214" y="7975600"/>
            <a:ext cx="9850684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5012" name="Line 180"/>
          <p:cNvSpPr>
            <a:spLocks noChangeShapeType="1"/>
          </p:cNvSpPr>
          <p:nvPr/>
        </p:nvSpPr>
        <p:spPr bwMode="auto">
          <a:xfrm>
            <a:off x="1622214" y="5702018"/>
            <a:ext cx="0" cy="227358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5014" name="Line 182"/>
          <p:cNvSpPr>
            <a:spLocks noChangeShapeType="1"/>
          </p:cNvSpPr>
          <p:nvPr/>
        </p:nvSpPr>
        <p:spPr bwMode="auto">
          <a:xfrm flipH="1">
            <a:off x="4907280" y="6273236"/>
            <a:ext cx="11290" cy="17023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5016" name="Line 184"/>
          <p:cNvSpPr>
            <a:spLocks noChangeShapeType="1"/>
          </p:cNvSpPr>
          <p:nvPr/>
        </p:nvSpPr>
        <p:spPr bwMode="auto">
          <a:xfrm>
            <a:off x="8187832" y="6248410"/>
            <a:ext cx="0" cy="172719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5018" name="Line 186"/>
          <p:cNvSpPr>
            <a:spLocks noChangeShapeType="1"/>
          </p:cNvSpPr>
          <p:nvPr/>
        </p:nvSpPr>
        <p:spPr bwMode="auto">
          <a:xfrm>
            <a:off x="11472898" y="5702018"/>
            <a:ext cx="0" cy="227358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130005" tIns="65003" rIns="130005" bIns="65003">
            <a:prstTxWarp prst="textNoShape">
              <a:avLst/>
            </a:prstTxWarp>
          </a:bodyPr>
          <a:lstStyle/>
          <a:p>
            <a:endParaRPr lang="en-US" sz="4300"/>
          </a:p>
        </p:txBody>
      </p:sp>
      <p:sp>
        <p:nvSpPr>
          <p:cNvPr id="505019" name="Text Box 187"/>
          <p:cNvSpPr txBox="1">
            <a:spLocks noChangeArrowheads="1"/>
          </p:cNvSpPr>
          <p:nvPr/>
        </p:nvSpPr>
        <p:spPr bwMode="auto">
          <a:xfrm>
            <a:off x="4166729" y="5695248"/>
            <a:ext cx="4652598" cy="5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Number of Memory</a:t>
            </a:r>
            <a:r>
              <a:rPr lang="en-US" sz="2800" dirty="0" smtClean="0"/>
              <a:t> Channels</a:t>
            </a:r>
            <a:endParaRPr lang="en-US" sz="2800" dirty="0"/>
          </a:p>
        </p:txBody>
      </p:sp>
      <p:sp>
        <p:nvSpPr>
          <p:cNvPr id="505020" name="Text Box 188"/>
          <p:cNvSpPr txBox="1">
            <a:spLocks noChangeArrowheads="1"/>
          </p:cNvSpPr>
          <p:nvPr/>
        </p:nvSpPr>
        <p:spPr bwMode="auto">
          <a:xfrm>
            <a:off x="2466624" y="6295818"/>
            <a:ext cx="1738639" cy="5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n-US" sz="2800" dirty="0" smtClean="0"/>
              <a:t>1 Channel</a:t>
            </a:r>
            <a:endParaRPr lang="en-US" sz="2800" dirty="0"/>
          </a:p>
        </p:txBody>
      </p:sp>
      <p:sp>
        <p:nvSpPr>
          <p:cNvPr id="505021" name="Text Box 189"/>
          <p:cNvSpPr txBox="1">
            <a:spLocks noChangeArrowheads="1"/>
          </p:cNvSpPr>
          <p:nvPr/>
        </p:nvSpPr>
        <p:spPr bwMode="auto">
          <a:xfrm>
            <a:off x="5690729" y="6309362"/>
            <a:ext cx="1876798" cy="5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n-US" sz="2800" dirty="0" smtClean="0"/>
              <a:t>2 Channels</a:t>
            </a:r>
            <a:endParaRPr lang="en-US" sz="2800" dirty="0"/>
          </a:p>
        </p:txBody>
      </p:sp>
      <p:sp>
        <p:nvSpPr>
          <p:cNvPr id="505022" name="Text Box 190"/>
          <p:cNvSpPr txBox="1">
            <a:spLocks noChangeArrowheads="1"/>
          </p:cNvSpPr>
          <p:nvPr/>
        </p:nvSpPr>
        <p:spPr bwMode="auto">
          <a:xfrm>
            <a:off x="8901289" y="6273239"/>
            <a:ext cx="1876798" cy="5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n-US" sz="2800" dirty="0" smtClean="0"/>
              <a:t>4 Channels</a:t>
            </a:r>
            <a:endParaRPr lang="en-US" sz="2800" dirty="0"/>
          </a:p>
        </p:txBody>
      </p:sp>
      <p:sp>
        <p:nvSpPr>
          <p:cNvPr id="505023" name="Text Box 191"/>
          <p:cNvSpPr txBox="1">
            <a:spLocks noChangeArrowheads="1"/>
          </p:cNvSpPr>
          <p:nvPr/>
        </p:nvSpPr>
        <p:spPr bwMode="auto">
          <a:xfrm>
            <a:off x="2318744" y="6869293"/>
            <a:ext cx="2074122" cy="53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l-GR" sz="2600" i="1" dirty="0">
                <a:latin typeface="Arial" charset="0"/>
              </a:rPr>
              <a:t>Δ</a:t>
            </a:r>
            <a:r>
              <a:rPr lang="en-US" sz="2600" i="1" dirty="0" smtClean="0">
                <a:latin typeface="Arial" charset="0"/>
              </a:rPr>
              <a:t> FR-FCFS</a:t>
            </a:r>
            <a:endParaRPr lang="en-US" sz="2600" i="1" dirty="0">
              <a:latin typeface="Arial" charset="0"/>
            </a:endParaRPr>
          </a:p>
        </p:txBody>
      </p:sp>
      <p:sp>
        <p:nvSpPr>
          <p:cNvPr id="505024" name="Text Box 192"/>
          <p:cNvSpPr txBox="1">
            <a:spLocks noChangeArrowheads="1"/>
          </p:cNvSpPr>
          <p:nvPr/>
        </p:nvSpPr>
        <p:spPr bwMode="auto">
          <a:xfrm>
            <a:off x="5512372" y="6855745"/>
            <a:ext cx="2074122" cy="53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l-GR" sz="2600" i="1" dirty="0">
                <a:latin typeface="Arial" charset="0"/>
              </a:rPr>
              <a:t>Δ</a:t>
            </a:r>
            <a:r>
              <a:rPr lang="en-US" sz="2600" i="1" dirty="0" smtClean="0">
                <a:latin typeface="Arial" charset="0"/>
              </a:rPr>
              <a:t> FR-FCFS</a:t>
            </a:r>
            <a:endParaRPr lang="en-US" sz="2600" i="1" dirty="0">
              <a:latin typeface="Arial" charset="0"/>
            </a:endParaRPr>
          </a:p>
        </p:txBody>
      </p:sp>
      <p:sp>
        <p:nvSpPr>
          <p:cNvPr id="505025" name="Text Box 193"/>
          <p:cNvSpPr txBox="1">
            <a:spLocks noChangeArrowheads="1"/>
          </p:cNvSpPr>
          <p:nvPr/>
        </p:nvSpPr>
        <p:spPr bwMode="auto">
          <a:xfrm>
            <a:off x="8826789" y="6854617"/>
            <a:ext cx="2074122" cy="53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05" tIns="65003" rIns="130005" bIns="65003">
            <a:prstTxWarp prst="textNoShape">
              <a:avLst/>
            </a:prstTxWarp>
            <a:spAutoFit/>
          </a:bodyPr>
          <a:lstStyle/>
          <a:p>
            <a:r>
              <a:rPr lang="el-GR" sz="2600" i="1" dirty="0">
                <a:latin typeface="Arial" charset="0"/>
              </a:rPr>
              <a:t>Δ</a:t>
            </a:r>
            <a:r>
              <a:rPr lang="en-US" sz="2600" i="1" dirty="0" smtClean="0">
                <a:latin typeface="Arial" charset="0"/>
              </a:rPr>
              <a:t> FR-FCFS</a:t>
            </a:r>
            <a:endParaRPr lang="en-US" sz="2600" i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06450" y="2058988"/>
            <a:ext cx="12198350" cy="6935787"/>
          </a:xfrm>
        </p:spPr>
        <p:txBody>
          <a:bodyPr/>
          <a:lstStyle/>
          <a:p>
            <a:r>
              <a:rPr lang="en-US" sz="3000" dirty="0" smtClean="0"/>
              <a:t>Inter-thread main memory interference within a </a:t>
            </a:r>
            <a:br>
              <a:rPr lang="en-US" sz="3000" dirty="0" smtClean="0"/>
            </a:br>
            <a:r>
              <a:rPr lang="en-US" sz="3000" dirty="0" smtClean="0"/>
              <a:t>multi-threaded application increases execution time</a:t>
            </a:r>
          </a:p>
          <a:p>
            <a:pPr>
              <a:buNone/>
            </a:pPr>
            <a:endParaRPr lang="en-US" sz="3000" dirty="0" smtClean="0"/>
          </a:p>
          <a:p>
            <a:r>
              <a:rPr lang="en-US" sz="3000" dirty="0" smtClean="0"/>
              <a:t>Parallel Application Memory Scheduling (PAMS) improves a single multi-threaded application’s performance by</a:t>
            </a:r>
          </a:p>
          <a:p>
            <a:pPr lvl="1"/>
            <a:r>
              <a:rPr lang="en-US" sz="2600" dirty="0" smtClean="0"/>
              <a:t>Identifying a set of threads likely to be on the critical path and prioritizing requests from them</a:t>
            </a:r>
          </a:p>
          <a:p>
            <a:pPr lvl="1"/>
            <a:r>
              <a:rPr lang="en-US" sz="2600" dirty="0" smtClean="0"/>
              <a:t>Periodically shuffling priorities of non-likely critical threads to reduce inter-thread interference among them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sz="3000" dirty="0" smtClean="0"/>
              <a:t>PAMS significantly outperforms </a:t>
            </a:r>
          </a:p>
          <a:p>
            <a:pPr lvl="1"/>
            <a:r>
              <a:rPr lang="en-US" sz="2400" dirty="0" smtClean="0"/>
              <a:t>Best previous memory scheduler designed for </a:t>
            </a:r>
            <a:br>
              <a:rPr lang="en-US" sz="2400" dirty="0" smtClean="0"/>
            </a:br>
            <a:r>
              <a:rPr lang="en-US" sz="2400" dirty="0" smtClean="0"/>
              <a:t>multi-programmed workloads</a:t>
            </a:r>
          </a:p>
          <a:p>
            <a:pPr lvl="1"/>
            <a:r>
              <a:rPr lang="en-US" sz="2400" dirty="0" smtClean="0"/>
              <a:t>A memory scheduler that uses a state-of-the-art </a:t>
            </a:r>
            <a:br>
              <a:rPr lang="en-US" sz="2400" dirty="0" smtClean="0"/>
            </a:br>
            <a:r>
              <a:rPr lang="en-US" sz="2400" dirty="0" smtClean="0"/>
              <a:t>thread criticality predictor (TCP) </a:t>
            </a:r>
          </a:p>
          <a:p>
            <a:pPr lvl="1"/>
            <a:endParaRPr lang="en-US" sz="2400" dirty="0" smtClean="0"/>
          </a:p>
          <a:p>
            <a:endParaRPr lang="en-US" sz="3000" dirty="0" smtClean="0"/>
          </a:p>
          <a:p>
            <a:endParaRPr lang="en-US" sz="3000" dirty="0" smtClean="0"/>
          </a:p>
          <a:p>
            <a:pPr lvl="1"/>
            <a:endParaRPr lang="en-US" sz="2400" dirty="0" smtClean="0"/>
          </a:p>
          <a:p>
            <a:endParaRPr lang="en-US" sz="3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E9DF37B-4335-EF44-BC8C-50D62DDA0EC5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/>
          </p:cNvSpPr>
          <p:nvPr/>
        </p:nvSpPr>
        <p:spPr bwMode="auto">
          <a:xfrm>
            <a:off x="835025" y="2998788"/>
            <a:ext cx="11315700" cy="76200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0"/>
            <a:ext cx="13004800" cy="1143000"/>
          </a:xfrm>
        </p:spPr>
        <p:txBody>
          <a:bodyPr rIns="57799"/>
          <a:lstStyle/>
          <a:p>
            <a:pPr marL="57150" eaLnBrk="1" hangingPunct="1"/>
            <a:r>
              <a:rPr lang="en-US" sz="5400" dirty="0" smtClean="0">
                <a:solidFill>
                  <a:srgbClr val="558E28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Parallel Application </a:t>
            </a:r>
            <a:br>
              <a:rPr lang="en-US" sz="5400" dirty="0" smtClean="0">
                <a:solidFill>
                  <a:srgbClr val="558E28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</a:br>
            <a:r>
              <a:rPr lang="en-US" sz="5400" dirty="0" smtClean="0">
                <a:solidFill>
                  <a:srgbClr val="558E28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Memory Scheduling</a:t>
            </a:r>
            <a:endParaRPr lang="en-US" sz="5400" dirty="0">
              <a:solidFill>
                <a:srgbClr val="558E28"/>
              </a:solidFill>
              <a:latin typeface="Verdana" charset="0"/>
              <a:sym typeface="Verdana" charset="0"/>
            </a:endParaRPr>
          </a:p>
        </p:txBody>
      </p:sp>
      <p:sp>
        <p:nvSpPr>
          <p:cNvPr id="39940" name="Rectangle 3"/>
          <p:cNvSpPr>
            <a:spLocks/>
          </p:cNvSpPr>
          <p:nvPr/>
        </p:nvSpPr>
        <p:spPr bwMode="auto">
          <a:xfrm>
            <a:off x="749300" y="3173413"/>
            <a:ext cx="11544300" cy="308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57799" bIns="0">
            <a:prstTxWarp prst="textNoShape">
              <a:avLst/>
            </a:prstTxWarp>
          </a:bodyPr>
          <a:lstStyle/>
          <a:p>
            <a:pPr marL="923925" indent="-866775" algn="ctr">
              <a:lnSpc>
                <a:spcPct val="90000"/>
              </a:lnSpc>
            </a:pPr>
            <a:r>
              <a:rPr lang="en-US" sz="3800" dirty="0">
                <a:solidFill>
                  <a:srgbClr val="0000FF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Eiman Ebrahimi</a:t>
            </a:r>
            <a:r>
              <a:rPr lang="en-US" sz="3800" baseline="310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*</a:t>
            </a:r>
          </a:p>
          <a:p>
            <a:pPr marL="923925" indent="-866775" algn="ctr">
              <a:lnSpc>
                <a:spcPct val="90000"/>
              </a:lnSpc>
            </a:pPr>
            <a:endParaRPr lang="en-US" sz="3800" baseline="31000" dirty="0" smtClean="0">
              <a:latin typeface="Verdana" charset="0"/>
              <a:ea typeface="Verdana" charset="0"/>
              <a:cs typeface="Verdana" charset="0"/>
              <a:sym typeface="Verdana" charset="0"/>
            </a:endParaRPr>
          </a:p>
          <a:p>
            <a:pPr marL="923925" indent="-866775" algn="ctr">
              <a:lnSpc>
                <a:spcPct val="90000"/>
              </a:lnSpc>
            </a:pPr>
            <a:endParaRPr lang="en-US" sz="2000" baseline="29000" dirty="0" smtClean="0">
              <a:latin typeface="Verdana" charset="0"/>
              <a:ea typeface="Lucida Grande" charset="0"/>
              <a:cs typeface="Lucida Grande" charset="0"/>
              <a:sym typeface="Verdana" charset="0"/>
            </a:endParaRPr>
          </a:p>
          <a:p>
            <a:pPr marL="923925" indent="-866775" algn="ctr">
              <a:lnSpc>
                <a:spcPct val="90000"/>
              </a:lnSpc>
            </a:pPr>
            <a:r>
              <a:rPr lang="en-US" sz="3800" dirty="0" err="1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Rustam</a:t>
            </a:r>
            <a:r>
              <a:rPr lang="en-US" sz="38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 </a:t>
            </a:r>
            <a:r>
              <a:rPr lang="en-US" sz="3800" dirty="0" err="1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Miftakhutdinov</a:t>
            </a:r>
            <a:r>
              <a:rPr lang="en-US" sz="3800" baseline="310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*</a:t>
            </a:r>
            <a:r>
              <a:rPr lang="en-US" sz="38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, Chris </a:t>
            </a:r>
            <a:r>
              <a:rPr lang="en-US" sz="3800" dirty="0" err="1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Fallin</a:t>
            </a:r>
            <a:r>
              <a:rPr lang="en-US" sz="3800" baseline="310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‡</a:t>
            </a:r>
            <a:r>
              <a:rPr lang="en-US" sz="3800" baseline="31000" dirty="0" smtClean="0">
                <a:latin typeface="Verdana" charset="0"/>
                <a:ea typeface="Lucida Grande" charset="0"/>
                <a:cs typeface="Lucida Grande" charset="0"/>
                <a:sym typeface="Verdana" charset="0"/>
              </a:rPr>
              <a:t/>
            </a:r>
            <a:br>
              <a:rPr lang="en-US" sz="3800" baseline="31000" dirty="0" smtClean="0">
                <a:latin typeface="Verdana" charset="0"/>
                <a:ea typeface="Lucida Grande" charset="0"/>
                <a:cs typeface="Lucida Grande" charset="0"/>
                <a:sym typeface="Verdana" charset="0"/>
              </a:rPr>
            </a:br>
            <a:r>
              <a:rPr lang="en-US" sz="3800" baseline="31000" dirty="0" smtClean="0">
                <a:latin typeface="Verdana" charset="0"/>
                <a:ea typeface="Lucida Grande" charset="0"/>
                <a:cs typeface="Lucida Grande" charset="0"/>
                <a:sym typeface="Verdana" charset="0"/>
              </a:rPr>
              <a:t/>
            </a:r>
            <a:br>
              <a:rPr lang="en-US" sz="3800" baseline="31000" dirty="0" smtClean="0">
                <a:latin typeface="Verdana" charset="0"/>
                <a:ea typeface="Lucida Grande" charset="0"/>
                <a:cs typeface="Lucida Grande" charset="0"/>
                <a:sym typeface="Verdana" charset="0"/>
              </a:rPr>
            </a:br>
            <a:r>
              <a:rPr lang="en-US" sz="38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Chang </a:t>
            </a:r>
            <a:r>
              <a:rPr lang="en-US" sz="3800" dirty="0" err="1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Joo</a:t>
            </a:r>
            <a:r>
              <a:rPr lang="en-US" sz="38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 Lee</a:t>
            </a:r>
            <a:r>
              <a:rPr lang="en-US" sz="24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*</a:t>
            </a:r>
            <a:r>
              <a:rPr lang="en-US" sz="2400" baseline="300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+</a:t>
            </a:r>
            <a:r>
              <a:rPr lang="en-US" sz="38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, Jose Joao</a:t>
            </a:r>
            <a:r>
              <a:rPr lang="en-US" sz="3800" baseline="310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*</a:t>
            </a:r>
            <a:br>
              <a:rPr lang="en-US" sz="3800" baseline="310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</a:br>
            <a:r>
              <a:rPr lang="en-US" sz="3800" baseline="310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/>
            </a:r>
            <a:br>
              <a:rPr lang="en-US" sz="3800" baseline="310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</a:br>
            <a:r>
              <a:rPr lang="en-US" sz="3800" dirty="0" err="1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Onur</a:t>
            </a:r>
            <a:r>
              <a:rPr lang="en-US" sz="38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 </a:t>
            </a:r>
            <a:r>
              <a:rPr lang="en-US" sz="3800" dirty="0" err="1">
                <a:latin typeface="Verdana" charset="0"/>
                <a:ea typeface="Verdana" charset="0"/>
                <a:cs typeface="Verdana" charset="0"/>
                <a:sym typeface="Verdana" charset="0"/>
              </a:rPr>
              <a:t>Mutlu</a:t>
            </a:r>
            <a:r>
              <a:rPr lang="en-US" sz="3800" baseline="310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‡</a:t>
            </a:r>
            <a:r>
              <a:rPr lang="en-US" sz="3800" dirty="0" smtClean="0">
                <a:latin typeface="Verdana" charset="0"/>
                <a:ea typeface="Verdana" charset="0"/>
                <a:cs typeface="Verdana" charset="0"/>
                <a:sym typeface="Verdana" charset="0"/>
              </a:rPr>
              <a:t>, Yale </a:t>
            </a:r>
            <a:r>
              <a:rPr lang="en-US" sz="3800" dirty="0">
                <a:latin typeface="Verdana" charset="0"/>
                <a:ea typeface="Verdana" charset="0"/>
                <a:cs typeface="Verdana" charset="0"/>
                <a:sym typeface="Verdana" charset="0"/>
              </a:rPr>
              <a:t>N. </a:t>
            </a:r>
            <a:r>
              <a:rPr lang="en-US" sz="3800" dirty="0" err="1">
                <a:latin typeface="Verdana" charset="0"/>
                <a:ea typeface="Verdana" charset="0"/>
                <a:cs typeface="Verdana" charset="0"/>
                <a:sym typeface="Verdana" charset="0"/>
              </a:rPr>
              <a:t>Patt</a:t>
            </a:r>
            <a:r>
              <a:rPr lang="en-US" sz="3800" baseline="31000" dirty="0">
                <a:latin typeface="Verdana" charset="0"/>
                <a:ea typeface="Verdana" charset="0"/>
                <a:cs typeface="Verdana" charset="0"/>
                <a:sym typeface="Verdana" charset="0"/>
              </a:rPr>
              <a:t>*</a:t>
            </a:r>
          </a:p>
        </p:txBody>
      </p:sp>
      <p:sp>
        <p:nvSpPr>
          <p:cNvPr id="39941" name="Rectangle 4"/>
          <p:cNvSpPr>
            <a:spLocks/>
          </p:cNvSpPr>
          <p:nvPr/>
        </p:nvSpPr>
        <p:spPr bwMode="auto">
          <a:xfrm>
            <a:off x="3898900" y="7112000"/>
            <a:ext cx="5041900" cy="774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57799" bIns="0">
            <a:prstTxWarp prst="textNoShape">
              <a:avLst/>
            </a:prstTxWarp>
          </a:bodyPr>
          <a:lstStyle/>
          <a:p>
            <a:pPr marL="57150" algn="ctr"/>
            <a:r>
              <a:rPr lang="en-US" sz="22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* HPS Research Group                     </a:t>
            </a:r>
            <a:r>
              <a:rPr 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The University of Texas at Austin</a:t>
            </a:r>
          </a:p>
        </p:txBody>
      </p:sp>
      <p:sp>
        <p:nvSpPr>
          <p:cNvPr id="39942" name="Rectangle 5"/>
          <p:cNvSpPr>
            <a:spLocks/>
          </p:cNvSpPr>
          <p:nvPr/>
        </p:nvSpPr>
        <p:spPr bwMode="auto">
          <a:xfrm>
            <a:off x="927100" y="8191500"/>
            <a:ext cx="5270500" cy="774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57799" bIns="0">
            <a:prstTxWarp prst="textNoShape">
              <a:avLst/>
            </a:prstTxWarp>
          </a:bodyPr>
          <a:lstStyle/>
          <a:p>
            <a:pPr marL="57150" algn="ctr"/>
            <a:r>
              <a:rPr lang="en-US" sz="22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‡ Computer Architecture Laboratory</a:t>
            </a:r>
          </a:p>
          <a:p>
            <a:pPr marL="57150" algn="ctr"/>
            <a:r>
              <a:rPr 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Carnegie Mellon University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7073900" y="8204200"/>
            <a:ext cx="5041900" cy="774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57799" bIns="0">
            <a:prstTxWarp prst="textNoShape">
              <a:avLst/>
            </a:prstTxWarp>
          </a:bodyPr>
          <a:lstStyle/>
          <a:p>
            <a:pPr marL="57150" algn="ctr"/>
            <a:r>
              <a:rPr lang="en-US" sz="22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+</a:t>
            </a:r>
            <a:r>
              <a:rPr lang="en-US" sz="2200" dirty="0" smtClean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 Intel Corporation</a:t>
            </a:r>
          </a:p>
          <a:p>
            <a:pPr marL="57150" algn="ctr"/>
            <a:r>
              <a:rPr lang="en-US" sz="2200" dirty="0" smtClean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 </a:t>
            </a:r>
            <a:r>
              <a:rPr lang="en-US" sz="2400" dirty="0" smtClean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Austin</a:t>
            </a:r>
            <a:endParaRPr lang="en-US" sz="2400" dirty="0">
              <a:latin typeface="Arial Bold" charset="0"/>
              <a:ea typeface="Arial Bold" charset="0"/>
              <a:cs typeface="Arial Bold" charset="0"/>
              <a:sym typeface="Arial Bold" charset="0"/>
            </a:endParaRPr>
          </a:p>
        </p:txBody>
      </p:sp>
      <p:sp>
        <p:nvSpPr>
          <p:cNvPr id="8" name="Rectangle 1"/>
          <p:cNvSpPr>
            <a:spLocks/>
          </p:cNvSpPr>
          <p:nvPr/>
        </p:nvSpPr>
        <p:spPr bwMode="auto">
          <a:xfrm>
            <a:off x="809625" y="6834188"/>
            <a:ext cx="11315700" cy="76200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title"/>
          </p:nvPr>
        </p:nvSpPr>
        <p:spPr/>
        <p:txBody>
          <a:bodyPr rIns="166218"/>
          <a:lstStyle/>
          <a:p>
            <a:pPr marL="55506" eaLnBrk="1" hangingPunct="1"/>
            <a:r>
              <a:rPr lang="en-US" dirty="0" smtClean="0"/>
              <a:t>Background</a:t>
            </a:r>
          </a:p>
        </p:txBody>
      </p:sp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6011336" y="3078818"/>
            <a:ext cx="7010397" cy="4947582"/>
          </a:xfrm>
        </p:spPr>
        <p:txBody>
          <a:bodyPr/>
          <a:lstStyle/>
          <a:p>
            <a:r>
              <a:rPr lang="en-US" sz="2800" dirty="0" smtClean="0"/>
              <a:t>Memory requests from different cores </a:t>
            </a:r>
            <a:r>
              <a:rPr lang="en-US" sz="2800" dirty="0" smtClean="0">
                <a:solidFill>
                  <a:srgbClr val="FF0000"/>
                </a:solidFill>
              </a:rPr>
              <a:t>interfere </a:t>
            </a:r>
            <a:r>
              <a:rPr lang="en-US" sz="2800" dirty="0" smtClean="0"/>
              <a:t>in shared memory resources</a:t>
            </a:r>
          </a:p>
          <a:p>
            <a:endParaRPr lang="en-US" dirty="0" smtClean="0"/>
          </a:p>
          <a:p>
            <a:r>
              <a:rPr lang="en-US" sz="2800" dirty="0" smtClean="0">
                <a:solidFill>
                  <a:srgbClr val="FF0000"/>
                </a:solidFill>
              </a:rPr>
              <a:t>Multi-programmed </a:t>
            </a:r>
            <a:r>
              <a:rPr lang="en-US" sz="2800" dirty="0" smtClean="0"/>
              <a:t>workloads</a:t>
            </a:r>
          </a:p>
          <a:p>
            <a:pPr lvl="1"/>
            <a:r>
              <a:rPr lang="en-US" sz="2400" dirty="0" smtClean="0"/>
              <a:t>System Performance and Fairness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A single multi-threaded </a:t>
            </a:r>
            <a:r>
              <a:rPr lang="en-US" sz="2800" dirty="0" smtClean="0"/>
              <a:t>application?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5BD2AD7-8478-7B43-8B5C-0F3304DBDB25}" type="slidenum">
              <a:rPr lang="en-US"/>
              <a:pPr>
                <a:defRPr/>
              </a:pPr>
              <a:t>3</a:t>
            </a:fld>
            <a:endParaRPr lang="en-US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862013" y="1739928"/>
            <a:ext cx="11318875" cy="155575"/>
            <a:chOff x="0" y="0"/>
            <a:chExt cx="7129" cy="98"/>
          </a:xfrm>
        </p:grpSpPr>
        <p:sp>
          <p:nvSpPr>
            <p:cNvPr id="52265" name="Rectangle 2"/>
            <p:cNvSpPr>
              <a:spLocks/>
            </p:cNvSpPr>
            <p:nvPr/>
          </p:nvSpPr>
          <p:spPr bwMode="auto">
            <a:xfrm>
              <a:off x="0" y="0"/>
              <a:ext cx="4170" cy="98"/>
            </a:xfrm>
            <a:prstGeom prst="rect">
              <a:avLst/>
            </a:prstGeom>
            <a:solidFill>
              <a:srgbClr val="CC5500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defTabSz="913509"/>
              <a:endParaRPr lang="en-US" sz="4300" dirty="0"/>
            </a:p>
          </p:txBody>
        </p:sp>
        <p:sp>
          <p:nvSpPr>
            <p:cNvPr id="52266" name="Line 3"/>
            <p:cNvSpPr>
              <a:spLocks noChangeShapeType="1"/>
            </p:cNvSpPr>
            <p:nvPr/>
          </p:nvSpPr>
          <p:spPr bwMode="auto">
            <a:xfrm>
              <a:off x="0" y="0"/>
              <a:ext cx="7129" cy="0"/>
            </a:xfrm>
            <a:prstGeom prst="line">
              <a:avLst/>
            </a:prstGeom>
            <a:noFill/>
            <a:ln w="9525">
              <a:solidFill>
                <a:srgbClr val="CC55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</p:grpSp>
      <p:sp>
        <p:nvSpPr>
          <p:cNvPr id="52230" name="Line 4"/>
          <p:cNvSpPr>
            <a:spLocks noChangeShapeType="1"/>
          </p:cNvSpPr>
          <p:nvPr/>
        </p:nvSpPr>
        <p:spPr bwMode="auto">
          <a:xfrm rot="10800000" flipH="1">
            <a:off x="863601" y="9105928"/>
            <a:ext cx="11264900" cy="1589"/>
          </a:xfrm>
          <a:prstGeom prst="line">
            <a:avLst/>
          </a:prstGeom>
          <a:noFill/>
          <a:ln w="3175">
            <a:solidFill>
              <a:srgbClr val="CC5500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defTabSz="913509"/>
            <a:endParaRPr lang="en-US" sz="4300" dirty="0"/>
          </a:p>
        </p:txBody>
      </p:sp>
      <p:sp>
        <p:nvSpPr>
          <p:cNvPr id="52231" name="Rectangle 5"/>
          <p:cNvSpPr>
            <a:spLocks/>
          </p:cNvSpPr>
          <p:nvPr/>
        </p:nvSpPr>
        <p:spPr bwMode="auto">
          <a:xfrm>
            <a:off x="10083802" y="9207527"/>
            <a:ext cx="2387600" cy="546101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defTabSz="913509"/>
            <a:endParaRPr lang="en-US" sz="4300" dirty="0"/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321734" y="2971800"/>
            <a:ext cx="6144683" cy="4343400"/>
            <a:chOff x="2206234" y="2108200"/>
            <a:chExt cx="10287391" cy="6743700"/>
          </a:xfrm>
        </p:grpSpPr>
        <p:sp>
          <p:nvSpPr>
            <p:cNvPr id="52234" name="Rectangle 7"/>
            <p:cNvSpPr>
              <a:spLocks/>
            </p:cNvSpPr>
            <p:nvPr/>
          </p:nvSpPr>
          <p:spPr bwMode="auto">
            <a:xfrm>
              <a:off x="3095705" y="2108200"/>
              <a:ext cx="1044494" cy="1016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57795" bIns="0" anchor="ctr">
              <a:prstTxWarp prst="textNoShape">
                <a:avLst/>
              </a:prstTxWarp>
            </a:bodyPr>
            <a:lstStyle/>
            <a:p>
              <a:pPr marL="55506" algn="ctr" defTabSz="913509"/>
              <a:r>
                <a:rPr lang="en-US" sz="1400" dirty="0">
                  <a:ea typeface="Gill Sans" charset="0"/>
                  <a:cs typeface="Gill Sans" charset="0"/>
                </a:rPr>
                <a:t>Core 0</a:t>
              </a:r>
            </a:p>
          </p:txBody>
        </p:sp>
        <p:sp>
          <p:nvSpPr>
            <p:cNvPr id="52235" name="Rectangle 8"/>
            <p:cNvSpPr>
              <a:spLocks/>
            </p:cNvSpPr>
            <p:nvPr/>
          </p:nvSpPr>
          <p:spPr bwMode="auto">
            <a:xfrm>
              <a:off x="4673599" y="2108200"/>
              <a:ext cx="1079888" cy="1016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57795" bIns="0" anchor="ctr">
              <a:prstTxWarp prst="textNoShape">
                <a:avLst/>
              </a:prstTxWarp>
            </a:bodyPr>
            <a:lstStyle/>
            <a:p>
              <a:pPr marL="55506" algn="ctr" defTabSz="913509"/>
              <a:r>
                <a:rPr lang="en-US" sz="1400" dirty="0">
                  <a:ea typeface="Gill Sans" charset="0"/>
                  <a:cs typeface="Gill Sans" charset="0"/>
                </a:rPr>
                <a:t>Core 1</a:t>
              </a:r>
            </a:p>
          </p:txBody>
        </p:sp>
        <p:sp>
          <p:nvSpPr>
            <p:cNvPr id="52236" name="Rectangle 9"/>
            <p:cNvSpPr>
              <a:spLocks/>
            </p:cNvSpPr>
            <p:nvPr/>
          </p:nvSpPr>
          <p:spPr bwMode="auto">
            <a:xfrm>
              <a:off x="6223000" y="2108200"/>
              <a:ext cx="1061370" cy="1016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57795" bIns="0" anchor="ctr">
              <a:prstTxWarp prst="textNoShape">
                <a:avLst/>
              </a:prstTxWarp>
            </a:bodyPr>
            <a:lstStyle/>
            <a:p>
              <a:pPr marL="55506" algn="ctr" defTabSz="913509"/>
              <a:r>
                <a:rPr lang="en-US" sz="1400" dirty="0">
                  <a:ea typeface="Gill Sans" charset="0"/>
                  <a:cs typeface="Gill Sans" charset="0"/>
                </a:rPr>
                <a:t>Core 2</a:t>
              </a:r>
            </a:p>
          </p:txBody>
        </p:sp>
        <p:sp>
          <p:nvSpPr>
            <p:cNvPr id="52237" name="Rectangle 10"/>
            <p:cNvSpPr>
              <a:spLocks/>
            </p:cNvSpPr>
            <p:nvPr/>
          </p:nvSpPr>
          <p:spPr bwMode="auto">
            <a:xfrm>
              <a:off x="8216899" y="2108200"/>
              <a:ext cx="1172434" cy="1016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57795" bIns="0" anchor="ctr">
              <a:prstTxWarp prst="textNoShape">
                <a:avLst/>
              </a:prstTxWarp>
            </a:bodyPr>
            <a:lstStyle/>
            <a:p>
              <a:pPr marL="55506" algn="ctr" defTabSz="913509"/>
              <a:r>
                <a:rPr lang="en-US" sz="1400" dirty="0">
                  <a:ea typeface="Gill Sans" charset="0"/>
                  <a:cs typeface="Gill Sans" charset="0"/>
                </a:rPr>
                <a:t>Core N</a:t>
              </a:r>
            </a:p>
          </p:txBody>
        </p:sp>
        <p:sp>
          <p:nvSpPr>
            <p:cNvPr id="52238" name="Rectangle 11"/>
            <p:cNvSpPr>
              <a:spLocks/>
            </p:cNvSpPr>
            <p:nvPr/>
          </p:nvSpPr>
          <p:spPr bwMode="auto">
            <a:xfrm>
              <a:off x="4381500" y="3949700"/>
              <a:ext cx="3670300" cy="10160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57795" bIns="0" anchor="ctr">
              <a:prstTxWarp prst="textNoShape">
                <a:avLst/>
              </a:prstTxWarp>
            </a:bodyPr>
            <a:lstStyle/>
            <a:p>
              <a:pPr marL="55506" algn="ctr" defTabSz="913509"/>
              <a:r>
                <a:rPr lang="en-US" sz="1600" dirty="0">
                  <a:ea typeface="Gill Sans" charset="0"/>
                  <a:cs typeface="Gill Sans" charset="0"/>
                </a:rPr>
                <a:t>Shared Cache</a:t>
              </a:r>
            </a:p>
          </p:txBody>
        </p:sp>
        <p:sp>
          <p:nvSpPr>
            <p:cNvPr id="52239" name="Rectangle 12"/>
            <p:cNvSpPr>
              <a:spLocks/>
            </p:cNvSpPr>
            <p:nvPr/>
          </p:nvSpPr>
          <p:spPr bwMode="auto">
            <a:xfrm>
              <a:off x="4648200" y="5422900"/>
              <a:ext cx="3149600" cy="749300"/>
            </a:xfrm>
            <a:prstGeom prst="rect">
              <a:avLst/>
            </a:prstGeom>
            <a:solidFill>
              <a:srgbClr val="00BC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57795" bIns="0" anchor="ctr">
              <a:prstTxWarp prst="textNoShape">
                <a:avLst/>
              </a:prstTxWarp>
            </a:bodyPr>
            <a:lstStyle/>
            <a:p>
              <a:pPr marL="55506" algn="ctr" defTabSz="913509"/>
              <a:r>
                <a:rPr lang="en-US" sz="1600" dirty="0">
                  <a:ea typeface="Gill Sans" charset="0"/>
                  <a:cs typeface="Gill Sans" charset="0"/>
                </a:rPr>
                <a:t>Memory Controller</a:t>
              </a:r>
            </a:p>
          </p:txBody>
        </p:sp>
        <p:sp>
          <p:nvSpPr>
            <p:cNvPr id="52243" name="Rectangle 16"/>
            <p:cNvSpPr>
              <a:spLocks/>
            </p:cNvSpPr>
            <p:nvPr/>
          </p:nvSpPr>
          <p:spPr bwMode="auto">
            <a:xfrm>
              <a:off x="7173913" y="7874000"/>
              <a:ext cx="812111" cy="4778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57795" bIns="0">
              <a:prstTxWarp prst="textNoShape">
                <a:avLst/>
              </a:prstTxWarp>
              <a:spAutoFit/>
            </a:bodyPr>
            <a:lstStyle/>
            <a:p>
              <a:pPr marL="55506" defTabSz="913509"/>
              <a:r>
                <a:rPr lang="en-US" sz="2000" dirty="0">
                  <a:latin typeface="Arial" charset="0"/>
                  <a:ea typeface="Arial"/>
                  <a:cs typeface="Arial"/>
                  <a:sym typeface="Arial" charset="0"/>
                </a:rPr>
                <a:t>...</a:t>
              </a:r>
            </a:p>
          </p:txBody>
        </p:sp>
        <p:sp>
          <p:nvSpPr>
            <p:cNvPr id="52244" name="Rectangle 17"/>
            <p:cNvSpPr>
              <a:spLocks/>
            </p:cNvSpPr>
            <p:nvPr/>
          </p:nvSpPr>
          <p:spPr bwMode="auto">
            <a:xfrm>
              <a:off x="8013700" y="7696200"/>
              <a:ext cx="1130300" cy="1016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57795" bIns="0" anchor="ctr">
              <a:prstTxWarp prst="textNoShape">
                <a:avLst/>
              </a:prstTxWarp>
            </a:bodyPr>
            <a:lstStyle/>
            <a:p>
              <a:pPr marL="55506" algn="ctr" defTabSz="913509"/>
              <a:r>
                <a:rPr lang="en-US" sz="1400" dirty="0">
                  <a:ea typeface="Gill Sans" charset="0"/>
                  <a:cs typeface="Gill Sans" charset="0"/>
                </a:rPr>
                <a:t>DRAM</a:t>
              </a:r>
            </a:p>
            <a:p>
              <a:pPr marL="55506" algn="ctr" defTabSz="913509"/>
              <a:r>
                <a:rPr lang="en-US" sz="1400" dirty="0">
                  <a:ea typeface="Gill Sans" charset="0"/>
                  <a:cs typeface="Gill Sans" charset="0"/>
                </a:rPr>
                <a:t>Bank K</a:t>
              </a:r>
            </a:p>
          </p:txBody>
        </p:sp>
        <p:sp>
          <p:nvSpPr>
            <p:cNvPr id="52245" name="AutoShape 18"/>
            <p:cNvSpPr>
              <a:spLocks/>
            </p:cNvSpPr>
            <p:nvPr/>
          </p:nvSpPr>
          <p:spPr bwMode="auto">
            <a:xfrm>
              <a:off x="2641600" y="3276600"/>
              <a:ext cx="7213600" cy="5575300"/>
            </a:xfrm>
            <a:prstGeom prst="roundRect">
              <a:avLst>
                <a:gd name="adj" fmla="val 3417"/>
              </a:avLst>
            </a:prstGeom>
            <a:noFill/>
            <a:ln w="25400">
              <a:solidFill>
                <a:srgbClr val="D90B00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defTabSz="913509"/>
              <a:endParaRPr lang="en-US" sz="4300" dirty="0"/>
            </a:p>
          </p:txBody>
        </p:sp>
        <p:sp>
          <p:nvSpPr>
            <p:cNvPr id="52246" name="Line 19"/>
            <p:cNvSpPr>
              <a:spLocks noChangeShapeType="1"/>
            </p:cNvSpPr>
            <p:nvPr/>
          </p:nvSpPr>
          <p:spPr bwMode="auto">
            <a:xfrm>
              <a:off x="3632200" y="3124200"/>
              <a:ext cx="0" cy="3683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 type="stealth" w="med" len="med"/>
              <a:tailEnd type="stealth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47" name="Line 20"/>
            <p:cNvSpPr>
              <a:spLocks noChangeShapeType="1"/>
            </p:cNvSpPr>
            <p:nvPr/>
          </p:nvSpPr>
          <p:spPr bwMode="auto">
            <a:xfrm>
              <a:off x="5181600" y="3086100"/>
              <a:ext cx="0" cy="406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 type="stealth" w="med" len="med"/>
              <a:tailEnd type="stealth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48" name="Line 21"/>
            <p:cNvSpPr>
              <a:spLocks noChangeShapeType="1"/>
            </p:cNvSpPr>
            <p:nvPr/>
          </p:nvSpPr>
          <p:spPr bwMode="auto">
            <a:xfrm>
              <a:off x="6731000" y="3098800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 type="stealth" w="med" len="med"/>
              <a:tailEnd type="stealth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49" name="Line 22"/>
            <p:cNvSpPr>
              <a:spLocks noChangeShapeType="1"/>
            </p:cNvSpPr>
            <p:nvPr/>
          </p:nvSpPr>
          <p:spPr bwMode="auto">
            <a:xfrm>
              <a:off x="8775700" y="3098800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 type="stealth" w="med" len="med"/>
              <a:tailEnd type="stealth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50" name="Line 23"/>
            <p:cNvSpPr>
              <a:spLocks noChangeShapeType="1"/>
            </p:cNvSpPr>
            <p:nvPr/>
          </p:nvSpPr>
          <p:spPr bwMode="auto">
            <a:xfrm>
              <a:off x="6223000" y="4978400"/>
              <a:ext cx="0" cy="4445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 type="stealth" w="med" len="med"/>
              <a:tailEnd type="stealth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51" name="Line 24"/>
            <p:cNvSpPr>
              <a:spLocks noChangeShapeType="1"/>
            </p:cNvSpPr>
            <p:nvPr/>
          </p:nvSpPr>
          <p:spPr bwMode="auto">
            <a:xfrm>
              <a:off x="6223000" y="6172200"/>
              <a:ext cx="0" cy="584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 type="stealth" w="med" len="med"/>
              <a:tailEnd type="stealth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52" name="Line 25"/>
            <p:cNvSpPr>
              <a:spLocks noChangeShapeType="1"/>
            </p:cNvSpPr>
            <p:nvPr/>
          </p:nvSpPr>
          <p:spPr bwMode="auto">
            <a:xfrm rot="10800000" flipH="1">
              <a:off x="3848100" y="6742113"/>
              <a:ext cx="4737100" cy="15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53" name="Line 26"/>
            <p:cNvSpPr>
              <a:spLocks noChangeShapeType="1"/>
            </p:cNvSpPr>
            <p:nvPr/>
          </p:nvSpPr>
          <p:spPr bwMode="auto">
            <a:xfrm flipH="1">
              <a:off x="3843338" y="6756400"/>
              <a:ext cx="3175" cy="9731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stealth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54" name="Line 27"/>
            <p:cNvSpPr>
              <a:spLocks noChangeShapeType="1"/>
            </p:cNvSpPr>
            <p:nvPr/>
          </p:nvSpPr>
          <p:spPr bwMode="auto">
            <a:xfrm>
              <a:off x="5080000" y="6769100"/>
              <a:ext cx="0" cy="942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stealth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55" name="Line 28"/>
            <p:cNvSpPr>
              <a:spLocks noChangeShapeType="1"/>
            </p:cNvSpPr>
            <p:nvPr/>
          </p:nvSpPr>
          <p:spPr bwMode="auto">
            <a:xfrm>
              <a:off x="6223000" y="6743700"/>
              <a:ext cx="7938" cy="9525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stealth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56" name="Line 29"/>
            <p:cNvSpPr>
              <a:spLocks noChangeShapeType="1"/>
            </p:cNvSpPr>
            <p:nvPr/>
          </p:nvSpPr>
          <p:spPr bwMode="auto">
            <a:xfrm flipH="1">
              <a:off x="8567738" y="6756400"/>
              <a:ext cx="4762" cy="939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stealth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57" name="Line 30"/>
            <p:cNvSpPr>
              <a:spLocks noChangeShapeType="1"/>
            </p:cNvSpPr>
            <p:nvPr/>
          </p:nvSpPr>
          <p:spPr bwMode="auto">
            <a:xfrm>
              <a:off x="6223000" y="3479800"/>
              <a:ext cx="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 type="stealth" w="med" len="med"/>
              <a:tailEnd type="stealth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58" name="Line 31"/>
            <p:cNvSpPr>
              <a:spLocks noChangeShapeType="1"/>
            </p:cNvSpPr>
            <p:nvPr/>
          </p:nvSpPr>
          <p:spPr bwMode="auto">
            <a:xfrm rot="10800000" flipH="1">
              <a:off x="3632200" y="3470275"/>
              <a:ext cx="5138738" cy="301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59" name="Rectangle 32"/>
            <p:cNvSpPr>
              <a:spLocks/>
            </p:cNvSpPr>
            <p:nvPr/>
          </p:nvSpPr>
          <p:spPr bwMode="auto">
            <a:xfrm>
              <a:off x="7501560" y="2345155"/>
              <a:ext cx="675823" cy="4778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57795" bIns="0">
              <a:prstTxWarp prst="textNoShape">
                <a:avLst/>
              </a:prstTxWarp>
              <a:spAutoFit/>
            </a:bodyPr>
            <a:lstStyle/>
            <a:p>
              <a:pPr marL="55506" defTabSz="913509"/>
              <a:r>
                <a:rPr lang="en-US" sz="2000" dirty="0">
                  <a:latin typeface="Arial" charset="0"/>
                  <a:ea typeface="Arial"/>
                  <a:cs typeface="Arial"/>
                  <a:sym typeface="Arial" charset="0"/>
                </a:rPr>
                <a:t>...</a:t>
              </a:r>
            </a:p>
          </p:txBody>
        </p:sp>
        <p:sp>
          <p:nvSpPr>
            <p:cNvPr id="52260" name="Rectangle 33"/>
            <p:cNvSpPr>
              <a:spLocks/>
            </p:cNvSpPr>
            <p:nvPr/>
          </p:nvSpPr>
          <p:spPr bwMode="auto">
            <a:xfrm>
              <a:off x="9872662" y="3746500"/>
              <a:ext cx="2549525" cy="15052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57795" bIns="0">
              <a:prstTxWarp prst="textNoShape">
                <a:avLst/>
              </a:prstTxWarp>
              <a:spAutoFit/>
            </a:bodyPr>
            <a:lstStyle/>
            <a:p>
              <a:pPr marL="55506" defTabSz="913509"/>
              <a:r>
                <a:rPr lang="en-US" sz="2100" dirty="0">
                  <a:solidFill>
                    <a:srgbClr val="D90B00"/>
                  </a:solidFill>
                  <a:ea typeface="Gill Sans" charset="0"/>
                  <a:cs typeface="Gill Sans" charset="0"/>
                </a:rPr>
                <a:t>Shared Memory</a:t>
              </a:r>
            </a:p>
            <a:p>
              <a:pPr marL="55506" defTabSz="913509"/>
              <a:r>
                <a:rPr lang="en-US" sz="2100" dirty="0">
                  <a:solidFill>
                    <a:srgbClr val="D90B00"/>
                  </a:solidFill>
                  <a:ea typeface="Gill Sans" charset="0"/>
                  <a:cs typeface="Gill Sans" charset="0"/>
                </a:rPr>
                <a:t>Resources</a:t>
              </a:r>
            </a:p>
          </p:txBody>
        </p:sp>
        <p:sp>
          <p:nvSpPr>
            <p:cNvPr id="52261" name="Line 34"/>
            <p:cNvSpPr>
              <a:spLocks noChangeShapeType="1"/>
            </p:cNvSpPr>
            <p:nvPr/>
          </p:nvSpPr>
          <p:spPr bwMode="auto">
            <a:xfrm rot="10800000" flipH="1">
              <a:off x="2206234" y="6450012"/>
              <a:ext cx="7834702" cy="93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913509"/>
              <a:endParaRPr lang="en-US" sz="4300" dirty="0"/>
            </a:p>
          </p:txBody>
        </p:sp>
        <p:sp>
          <p:nvSpPr>
            <p:cNvPr id="52262" name="Rectangle 35"/>
            <p:cNvSpPr>
              <a:spLocks/>
            </p:cNvSpPr>
            <p:nvPr/>
          </p:nvSpPr>
          <p:spPr bwMode="auto">
            <a:xfrm>
              <a:off x="10091738" y="5968666"/>
              <a:ext cx="2401887" cy="101944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57795" bIns="0">
              <a:prstTxWarp prst="textNoShape">
                <a:avLst/>
              </a:prstTxWarp>
              <a:spAutoFit/>
            </a:bodyPr>
            <a:lstStyle/>
            <a:p>
              <a:pPr marL="55506" defTabSz="913509"/>
              <a:r>
                <a:rPr lang="en-US" sz="2100" dirty="0">
                  <a:ea typeface="Gill Sans" charset="0"/>
                  <a:cs typeface="Gill Sans" charset="0"/>
                </a:rPr>
                <a:t>Chip Boundary</a:t>
              </a:r>
            </a:p>
          </p:txBody>
        </p:sp>
      </p:grpSp>
      <p:sp>
        <p:nvSpPr>
          <p:cNvPr id="52233" name="Text Box 42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341" tIns="45668" rIns="91341" bIns="45668">
            <a:prstTxWarp prst="textNoShape">
              <a:avLst/>
            </a:prstTxWarp>
          </a:bodyPr>
          <a:lstStyle/>
          <a:p>
            <a:pPr algn="ctr" defTabSz="913509"/>
            <a:fld id="{2E824C6C-DD7C-2B4D-A888-D8B0CFD50738}" type="slidenum">
              <a:rPr lang="en-US" sz="1600">
                <a:latin typeface="Verdana"/>
                <a:ea typeface="Verdana" charset="0"/>
                <a:cs typeface="Verdana" charset="0"/>
                <a:sym typeface="Verdana" charset="0"/>
              </a:rPr>
              <a:pPr algn="ctr" defTabSz="913509"/>
              <a:t>3</a:t>
            </a:fld>
            <a:endParaRPr lang="en-US" sz="1600" dirty="0">
              <a:latin typeface="Verdana"/>
              <a:ea typeface="Verdana" charset="0"/>
              <a:cs typeface="Verdana" charset="0"/>
              <a:sym typeface="Verdana" charset="0"/>
            </a:endParaRPr>
          </a:p>
        </p:txBody>
      </p:sp>
      <p:sp>
        <p:nvSpPr>
          <p:cNvPr id="43" name="Oval 38"/>
          <p:cNvSpPr>
            <a:spLocks/>
          </p:cNvSpPr>
          <p:nvPr/>
        </p:nvSpPr>
        <p:spPr bwMode="auto">
          <a:xfrm>
            <a:off x="1388043" y="3944737"/>
            <a:ext cx="2597594" cy="1057522"/>
          </a:xfrm>
          <a:prstGeom prst="ellipse">
            <a:avLst/>
          </a:prstGeom>
          <a:noFill/>
          <a:ln w="50800">
            <a:solidFill>
              <a:srgbClr val="D90B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defTabSz="913509"/>
            <a:endParaRPr lang="en-US" sz="4300" dirty="0"/>
          </a:p>
        </p:txBody>
      </p:sp>
      <p:sp>
        <p:nvSpPr>
          <p:cNvPr id="46" name="Rectangle 17"/>
          <p:cNvSpPr>
            <a:spLocks/>
          </p:cNvSpPr>
          <p:nvPr/>
        </p:nvSpPr>
        <p:spPr bwMode="auto">
          <a:xfrm>
            <a:off x="1200655" y="6558151"/>
            <a:ext cx="675130" cy="65437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82119" bIns="0" anchor="ctr">
            <a:prstTxWarp prst="textNoShape">
              <a:avLst/>
            </a:prstTxWarp>
          </a:bodyPr>
          <a:lstStyle/>
          <a:p>
            <a:pPr marL="55506" algn="ctr" defTabSz="913509"/>
            <a:r>
              <a:rPr lang="en-US" sz="1400" dirty="0">
                <a:ea typeface="Gill Sans" charset="0"/>
                <a:cs typeface="Gill Sans" charset="0"/>
              </a:rPr>
              <a:t>DRAM</a:t>
            </a:r>
          </a:p>
          <a:p>
            <a:pPr marL="55506" algn="ctr" defTabSz="913509"/>
            <a:r>
              <a:rPr lang="en-US" sz="1400" dirty="0">
                <a:ea typeface="Gill Sans" charset="0"/>
                <a:cs typeface="Gill Sans" charset="0"/>
              </a:rPr>
              <a:t>Bank</a:t>
            </a:r>
            <a:r>
              <a:rPr lang="en-US" sz="1400" dirty="0" smtClean="0">
                <a:ea typeface="Gill Sans" charset="0"/>
                <a:cs typeface="Gill Sans" charset="0"/>
              </a:rPr>
              <a:t> 0</a:t>
            </a:r>
            <a:endParaRPr lang="en-US" sz="1400" dirty="0">
              <a:ea typeface="Gill Sans" charset="0"/>
              <a:cs typeface="Gill Sans" charset="0"/>
            </a:endParaRPr>
          </a:p>
        </p:txBody>
      </p:sp>
      <p:sp>
        <p:nvSpPr>
          <p:cNvPr id="48" name="Rectangle 17"/>
          <p:cNvSpPr>
            <a:spLocks/>
          </p:cNvSpPr>
          <p:nvPr/>
        </p:nvSpPr>
        <p:spPr bwMode="auto">
          <a:xfrm>
            <a:off x="1948327" y="6558151"/>
            <a:ext cx="675130" cy="65437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82119" bIns="0" anchor="ctr">
            <a:prstTxWarp prst="textNoShape">
              <a:avLst/>
            </a:prstTxWarp>
          </a:bodyPr>
          <a:lstStyle/>
          <a:p>
            <a:pPr marL="55506" algn="ctr" defTabSz="913509"/>
            <a:r>
              <a:rPr lang="en-US" sz="1400" dirty="0">
                <a:ea typeface="Gill Sans" charset="0"/>
                <a:cs typeface="Gill Sans" charset="0"/>
              </a:rPr>
              <a:t>DRAM</a:t>
            </a:r>
            <a:endParaRPr lang="en-US" sz="1400" dirty="0" smtClean="0">
              <a:ea typeface="Gill Sans" charset="0"/>
              <a:cs typeface="Gill Sans" charset="0"/>
            </a:endParaRPr>
          </a:p>
          <a:p>
            <a:pPr marL="55506" algn="ctr" defTabSz="913509"/>
            <a:r>
              <a:rPr lang="en-US" sz="1400" dirty="0" smtClean="0">
                <a:ea typeface="Gill Sans" charset="0"/>
                <a:cs typeface="Gill Sans" charset="0"/>
              </a:rPr>
              <a:t>Bank 1</a:t>
            </a:r>
            <a:endParaRPr lang="en-US" sz="1400" dirty="0">
              <a:ea typeface="Gill Sans" charset="0"/>
              <a:cs typeface="Gill Sans" charset="0"/>
            </a:endParaRPr>
          </a:p>
        </p:txBody>
      </p:sp>
      <p:sp>
        <p:nvSpPr>
          <p:cNvPr id="49" name="Rectangle 17"/>
          <p:cNvSpPr>
            <a:spLocks/>
          </p:cNvSpPr>
          <p:nvPr/>
        </p:nvSpPr>
        <p:spPr bwMode="auto">
          <a:xfrm>
            <a:off x="2688167" y="6558151"/>
            <a:ext cx="675130" cy="65437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82119" bIns="0" anchor="ctr">
            <a:prstTxWarp prst="textNoShape">
              <a:avLst/>
            </a:prstTxWarp>
          </a:bodyPr>
          <a:lstStyle/>
          <a:p>
            <a:pPr marL="55506" algn="ctr" defTabSz="913509"/>
            <a:r>
              <a:rPr lang="en-US" sz="1400" dirty="0">
                <a:ea typeface="Gill Sans" charset="0"/>
                <a:cs typeface="Gill Sans" charset="0"/>
              </a:rPr>
              <a:t>DRAM</a:t>
            </a:r>
            <a:endParaRPr lang="en-US" sz="1400" dirty="0" smtClean="0">
              <a:ea typeface="Gill Sans" charset="0"/>
              <a:cs typeface="Gill Sans" charset="0"/>
            </a:endParaRPr>
          </a:p>
          <a:p>
            <a:pPr marL="55506" algn="ctr" defTabSz="913509"/>
            <a:r>
              <a:rPr lang="en-US" sz="1400" dirty="0" smtClean="0">
                <a:ea typeface="Gill Sans" charset="0"/>
                <a:cs typeface="Gill Sans" charset="0"/>
              </a:rPr>
              <a:t>Bank 2</a:t>
            </a:r>
            <a:endParaRPr lang="en-US" sz="1400" dirty="0">
              <a:ea typeface="Gill Sans" charset="0"/>
              <a:cs typeface="Gill Sans" charset="0"/>
            </a:endParaRPr>
          </a:p>
        </p:txBody>
      </p:sp>
      <p:sp>
        <p:nvSpPr>
          <p:cNvPr id="45" name="Oval 39"/>
          <p:cNvSpPr>
            <a:spLocks/>
          </p:cNvSpPr>
          <p:nvPr/>
        </p:nvSpPr>
        <p:spPr bwMode="auto">
          <a:xfrm>
            <a:off x="823526" y="5773196"/>
            <a:ext cx="3883941" cy="1796004"/>
          </a:xfrm>
          <a:prstGeom prst="ellipse">
            <a:avLst/>
          </a:prstGeom>
          <a:noFill/>
          <a:ln w="50800">
            <a:solidFill>
              <a:srgbClr val="D90B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defTabSz="913509"/>
            <a:endParaRPr lang="en-US" sz="4300" dirty="0"/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43" grpId="0" animBg="1"/>
      <p:bldP spid="43" grpId="1" animBg="1"/>
      <p:bldP spid="45" grpId="0" animBg="1"/>
      <p:bldP spid="4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33388"/>
            <a:ext cx="12471399" cy="1192212"/>
          </a:xfrm>
        </p:spPr>
        <p:txBody>
          <a:bodyPr/>
          <a:lstStyle/>
          <a:p>
            <a:r>
              <a:rPr lang="en-US" sz="5300" dirty="0" smtClean="0"/>
              <a:t>Memory System Interference in </a:t>
            </a:r>
            <a:br>
              <a:rPr lang="en-US" sz="5300" dirty="0" smtClean="0"/>
            </a:br>
            <a:r>
              <a:rPr lang="en-US" sz="5300" dirty="0" smtClean="0"/>
              <a:t>A Single Multi-Threaded Application</a:t>
            </a:r>
            <a:endParaRPr lang="en-US" sz="53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806450" y="2058996"/>
            <a:ext cx="12198352" cy="693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9999" tIns="65000" rIns="129999" bIns="65000" numCol="1" anchor="t" anchorCtr="0" compatLnSpc="1">
            <a:prstTxWarp prst="textNoShape">
              <a:avLst/>
            </a:prstTxWarp>
          </a:bodyPr>
          <a:lstStyle/>
          <a:p>
            <a:pPr marL="666545" indent="-666545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"/>
              <a:defRPr/>
            </a:pPr>
            <a:r>
              <a:rPr lang="en-US" sz="3600" i="1" kern="0" dirty="0" smtClean="0">
                <a:latin typeface="Verdana"/>
                <a:ea typeface="Arial"/>
                <a:cs typeface="Arial"/>
              </a:rPr>
              <a:t>Inter-dependent threads </a:t>
            </a:r>
            <a:r>
              <a:rPr lang="en-US" sz="3600" kern="0" dirty="0" smtClean="0">
                <a:latin typeface="Verdana"/>
                <a:ea typeface="Arial"/>
                <a:cs typeface="Arial"/>
              </a:rPr>
              <a:t>from the same application </a:t>
            </a:r>
            <a:r>
              <a:rPr lang="en-US" sz="36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slow each other down</a:t>
            </a:r>
          </a:p>
          <a:p>
            <a:pPr marL="666545" indent="-666545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"/>
              <a:defRPr/>
            </a:pPr>
            <a:endParaRPr lang="en-US" sz="3600" kern="0" dirty="0" smtClean="0">
              <a:latin typeface="Verdana"/>
              <a:ea typeface="Arial"/>
              <a:cs typeface="Arial"/>
            </a:endParaRPr>
          </a:p>
          <a:p>
            <a:pPr marL="666545" indent="-666545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"/>
              <a:defRPr/>
            </a:pPr>
            <a:r>
              <a:rPr lang="en-US" sz="3600" kern="0" dirty="0" smtClean="0">
                <a:latin typeface="Verdana"/>
                <a:ea typeface="Arial"/>
                <a:cs typeface="Arial"/>
              </a:rPr>
              <a:t>Most importantly the </a:t>
            </a:r>
            <a:r>
              <a:rPr lang="en-US" sz="36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critical path </a:t>
            </a:r>
            <a:r>
              <a:rPr lang="en-US" sz="3600" kern="0" dirty="0" smtClean="0">
                <a:latin typeface="Verdana"/>
                <a:ea typeface="Arial"/>
                <a:cs typeface="Arial"/>
              </a:rPr>
              <a:t>of execution </a:t>
            </a:r>
            <a:br>
              <a:rPr lang="en-US" sz="3600" kern="0" dirty="0" smtClean="0">
                <a:latin typeface="Verdana"/>
                <a:ea typeface="Arial"/>
                <a:cs typeface="Arial"/>
              </a:rPr>
            </a:br>
            <a:r>
              <a:rPr lang="en-US" sz="3600" kern="0" dirty="0" smtClean="0">
                <a:latin typeface="Verdana"/>
                <a:ea typeface="Arial"/>
                <a:cs typeface="Arial"/>
              </a:rPr>
              <a:t>can be </a:t>
            </a:r>
            <a:r>
              <a:rPr lang="en-US" sz="36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significantly slowed down</a:t>
            </a:r>
          </a:p>
          <a:p>
            <a:pPr marL="666545" indent="-666545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"/>
              <a:defRPr/>
            </a:pPr>
            <a:endParaRPr lang="en-US" sz="3600" kern="0" dirty="0" smtClean="0">
              <a:solidFill>
                <a:srgbClr val="FF0000"/>
              </a:solidFill>
              <a:latin typeface="Verdana"/>
              <a:ea typeface="Arial"/>
              <a:cs typeface="Arial"/>
            </a:endParaRPr>
          </a:p>
          <a:p>
            <a:pPr marL="666545" indent="-666545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"/>
              <a:defRPr/>
            </a:pPr>
            <a:r>
              <a:rPr lang="en-US" sz="3600" kern="0" dirty="0" smtClean="0">
                <a:solidFill>
                  <a:schemeClr val="tx1"/>
                </a:solidFill>
                <a:latin typeface="Verdana"/>
                <a:ea typeface="Arial"/>
                <a:cs typeface="Arial"/>
              </a:rPr>
              <a:t>Problem and goal are very different from interference between independent applications</a:t>
            </a:r>
          </a:p>
          <a:p>
            <a:pPr marL="1290241" lvl="1" indent="-620524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"/>
              <a:defRPr/>
            </a:pPr>
            <a:r>
              <a:rPr lang="en-US" sz="3100" kern="0" dirty="0" smtClean="0">
                <a:latin typeface="Verdana"/>
                <a:ea typeface="Arial"/>
                <a:cs typeface="Arial"/>
              </a:rPr>
              <a:t>Interdependence between threads</a:t>
            </a:r>
          </a:p>
          <a:p>
            <a:pPr marL="1290241" lvl="1" indent="-620524" eaLnBrk="0" hangingPunct="0">
              <a:lnSpc>
                <a:spcPct val="80000"/>
              </a:lnSpc>
              <a:spcBef>
                <a:spcPct val="20000"/>
              </a:spcBef>
              <a:buClr>
                <a:srgbClr val="CC5500"/>
              </a:buClr>
              <a:buFont typeface="Wingdings" charset="2"/>
              <a:buChar char=""/>
            </a:pPr>
            <a:r>
              <a:rPr lang="en-US" sz="3200" kern="0" dirty="0" smtClean="0">
                <a:latin typeface="Verdana"/>
                <a:ea typeface="Arial"/>
                <a:cs typeface="Arial"/>
              </a:rPr>
              <a:t>Goal: </a:t>
            </a:r>
            <a:r>
              <a:rPr lang="en-US" sz="32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Reduce execution time </a:t>
            </a:r>
            <a:r>
              <a:rPr lang="en-US" sz="3200" kern="0" dirty="0" smtClean="0">
                <a:latin typeface="Verdana"/>
                <a:ea typeface="Arial"/>
                <a:cs typeface="Arial"/>
              </a:rPr>
              <a:t>of a single application</a:t>
            </a:r>
            <a:endParaRPr lang="en-US" sz="3100" kern="0" dirty="0" smtClean="0">
              <a:latin typeface="Verdana"/>
              <a:ea typeface="Arial"/>
              <a:cs typeface="Arial"/>
            </a:endParaRPr>
          </a:p>
          <a:p>
            <a:pPr marL="1290241" lvl="1" indent="-620524" eaLnBrk="0" hangingPunct="0">
              <a:spcBef>
                <a:spcPct val="20000"/>
              </a:spcBef>
              <a:buClr>
                <a:srgbClr val="CC5500"/>
              </a:buClr>
              <a:buFont typeface="Wingdings" charset="2"/>
              <a:buChar char=""/>
              <a:defRPr/>
            </a:pPr>
            <a:r>
              <a:rPr lang="en-US" sz="3100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No notion of fairness </a:t>
            </a:r>
            <a:r>
              <a:rPr lang="en-US" sz="3100" kern="0" dirty="0" smtClean="0">
                <a:latin typeface="Verdana"/>
                <a:ea typeface="Arial"/>
                <a:cs typeface="Arial"/>
              </a:rPr>
              <a:t>among the threads </a:t>
            </a:r>
            <a:br>
              <a:rPr lang="en-US" sz="3100" kern="0" dirty="0" smtClean="0">
                <a:latin typeface="Verdana"/>
                <a:ea typeface="Arial"/>
                <a:cs typeface="Arial"/>
              </a:rPr>
            </a:br>
            <a:r>
              <a:rPr lang="en-US" sz="3100" kern="0" dirty="0" smtClean="0">
                <a:latin typeface="Verdana"/>
                <a:ea typeface="Arial"/>
                <a:cs typeface="Arial"/>
              </a:rPr>
              <a:t>of the same application</a:t>
            </a:r>
          </a:p>
        </p:txBody>
      </p:sp>
      <p:sp>
        <p:nvSpPr>
          <p:cNvPr id="6" name="Text Box 42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8CE768BD-9156-7449-A692-80608474A532}" type="slidenum">
              <a:rPr lang="en-US" sz="1600"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4</a:t>
            </a:fld>
            <a:endParaRPr lang="en-US" sz="1600" dirty="0"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433388"/>
            <a:ext cx="12331699" cy="1192212"/>
          </a:xfrm>
        </p:spPr>
        <p:txBody>
          <a:bodyPr/>
          <a:lstStyle/>
          <a:p>
            <a:r>
              <a:rPr lang="en-US" sz="5300" dirty="0" smtClean="0"/>
              <a:t>Potential in</a:t>
            </a:r>
            <a:br>
              <a:rPr lang="en-US" sz="5300" dirty="0" smtClean="0"/>
            </a:br>
            <a:r>
              <a:rPr lang="en-US" sz="5300" dirty="0" smtClean="0"/>
              <a:t>A Single Multi-Threaded Application</a:t>
            </a:r>
            <a:endParaRPr lang="en-US" sz="53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948266" y="2029178"/>
          <a:ext cx="8669867" cy="5779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7737002"/>
            <a:ext cx="13004800" cy="1349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9999" tIns="65000" rIns="129999" bIns="65000" numCol="1" anchor="t" anchorCtr="0" compatLnSpc="1">
            <a:prstTxWarp prst="textNoShape">
              <a:avLst/>
            </a:prstTxWarp>
          </a:bodyPr>
          <a:lstStyle/>
          <a:p>
            <a:pPr marL="666545" indent="-666545" eaLnBrk="0" hangingPunct="0">
              <a:spcBef>
                <a:spcPct val="20000"/>
              </a:spcBef>
              <a:buClr>
                <a:srgbClr val="CC5500"/>
              </a:buClr>
              <a:defRPr/>
            </a:pPr>
            <a:r>
              <a:rPr lang="en-US" sz="3200" kern="0" dirty="0" smtClean="0">
                <a:latin typeface="Verdana"/>
                <a:ea typeface="Arial"/>
                <a:cs typeface="Arial"/>
              </a:rPr>
              <a:t>	If all main-memory related interference is </a:t>
            </a:r>
            <a:r>
              <a:rPr lang="en-US" sz="3200" i="1" kern="0" dirty="0" smtClean="0">
                <a:latin typeface="Verdana"/>
                <a:ea typeface="Arial"/>
                <a:cs typeface="Arial"/>
              </a:rPr>
              <a:t>ideally </a:t>
            </a:r>
            <a:r>
              <a:rPr lang="en-US" sz="3200" kern="0" dirty="0" smtClean="0">
                <a:latin typeface="Verdana"/>
                <a:ea typeface="Arial"/>
                <a:cs typeface="Arial"/>
              </a:rPr>
              <a:t>eliminated, execution time is reduced by </a:t>
            </a:r>
            <a:r>
              <a:rPr lang="en-US" sz="3200" i="1" kern="0" dirty="0" smtClean="0">
                <a:solidFill>
                  <a:srgbClr val="FF0000"/>
                </a:solidFill>
                <a:latin typeface="Verdana"/>
                <a:ea typeface="Arial"/>
                <a:cs typeface="Arial"/>
              </a:rPr>
              <a:t>45% on average</a:t>
            </a:r>
          </a:p>
        </p:txBody>
      </p:sp>
      <p:sp>
        <p:nvSpPr>
          <p:cNvPr id="7" name="Oval 6"/>
          <p:cNvSpPr/>
          <p:nvPr/>
        </p:nvSpPr>
        <p:spPr>
          <a:xfrm>
            <a:off x="8521700" y="4097867"/>
            <a:ext cx="863600" cy="32258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5727700" y="4635500"/>
            <a:ext cx="54102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8CE768BD-9156-7449-A692-80608474A532}" type="slidenum">
              <a:rPr lang="en-US" sz="1600"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5</a:t>
            </a:fld>
            <a:endParaRPr lang="en-US" sz="1600" dirty="0"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048934" y="2163233"/>
            <a:ext cx="7594600" cy="25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644623" y="6259604"/>
            <a:ext cx="3360177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Normalized to system</a:t>
            </a:r>
          </a:p>
          <a:p>
            <a:r>
              <a:rPr lang="en-US" sz="2600" dirty="0" smtClean="0"/>
              <a:t>using FR-FCFS memory</a:t>
            </a:r>
          </a:p>
          <a:p>
            <a:r>
              <a:rPr lang="en-US" sz="2600" dirty="0" smtClean="0"/>
              <a:t>scheduling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/>
        </p:bldSub>
      </p:bldGraphic>
      <p:bldP spid="6" grpId="0" build="p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06450" y="2058988"/>
            <a:ext cx="12198350" cy="6935787"/>
          </a:xfrm>
        </p:spPr>
        <p:txBody>
          <a:bodyPr/>
          <a:lstStyle/>
          <a:p>
            <a:r>
              <a:rPr lang="en-US" dirty="0" smtClean="0"/>
              <a:t>Problem Statement</a:t>
            </a:r>
          </a:p>
          <a:p>
            <a:r>
              <a:rPr lang="en-US" dirty="0" smtClean="0"/>
              <a:t>Parallel Application Memory Scheduling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Conclusion</a:t>
            </a:r>
          </a:p>
          <a:p>
            <a:pPr lvl="1"/>
            <a:endParaRPr lang="en-US" sz="4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E9DF37B-4335-EF44-BC8C-50D62DDA0EC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06450" y="2058988"/>
            <a:ext cx="12198350" cy="6935787"/>
          </a:xfrm>
        </p:spPr>
        <p:txBody>
          <a:bodyPr/>
          <a:lstStyle/>
          <a:p>
            <a:r>
              <a:rPr lang="en-US" dirty="0" smtClean="0"/>
              <a:t>Problem Statement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Parallel Application Memory Scheduling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Conclusion</a:t>
            </a:r>
          </a:p>
          <a:p>
            <a:pPr lvl="1"/>
            <a:endParaRPr lang="en-US" sz="4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E9DF37B-4335-EF44-BC8C-50D62DDA0EC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>
          <a:xfrm>
            <a:off x="817562" y="433388"/>
            <a:ext cx="11984037" cy="1192212"/>
          </a:xfrm>
        </p:spPr>
        <p:txBody>
          <a:bodyPr/>
          <a:lstStyle/>
          <a:p>
            <a:r>
              <a:rPr lang="en-US" sz="4600" dirty="0" smtClean="0"/>
              <a:t>Parallel Application Memory Scheduler</a:t>
            </a:r>
            <a:endParaRPr lang="en-US" sz="3600" dirty="0"/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6450" y="2058996"/>
            <a:ext cx="11855450" cy="69357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/>
              <a:t>Identify the set of threads </a:t>
            </a:r>
            <a:r>
              <a:rPr lang="en-US" sz="3600" dirty="0" smtClean="0">
                <a:solidFill>
                  <a:srgbClr val="FF0000"/>
                </a:solidFill>
              </a:rPr>
              <a:t>likely to be on the critical path</a:t>
            </a:r>
            <a:r>
              <a:rPr lang="en-US" sz="3600" dirty="0" smtClean="0"/>
              <a:t> as </a:t>
            </a:r>
            <a:r>
              <a:rPr lang="en-US" sz="3600" dirty="0" smtClean="0">
                <a:solidFill>
                  <a:srgbClr val="FF0000"/>
                </a:solidFill>
              </a:rPr>
              <a:t>limiter threads</a:t>
            </a:r>
          </a:p>
          <a:p>
            <a:pPr lvl="1">
              <a:lnSpc>
                <a:spcPct val="90000"/>
              </a:lnSpc>
            </a:pPr>
            <a:r>
              <a:rPr lang="en-US" sz="3000" dirty="0" smtClean="0"/>
              <a:t>Prioritize requests from limiter threads </a:t>
            </a:r>
          </a:p>
          <a:p>
            <a:pPr lvl="1">
              <a:lnSpc>
                <a:spcPct val="90000"/>
              </a:lnSpc>
              <a:buNone/>
            </a:pPr>
            <a:endParaRPr lang="en-US" sz="3000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Among limiter threads: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Prioritize requests from latency-sensitive threads (those with lower MPKI)</a:t>
            </a:r>
          </a:p>
          <a:p>
            <a:pPr lvl="1">
              <a:lnSpc>
                <a:spcPct val="90000"/>
              </a:lnSpc>
            </a:pPr>
            <a:endParaRPr lang="en-US" sz="3800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Among non-limiter threads: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rgbClr val="FF0000"/>
                </a:solidFill>
              </a:rPr>
              <a:t>Shuffle priorities </a:t>
            </a:r>
            <a:r>
              <a:rPr lang="en-US" sz="3200" dirty="0" smtClean="0"/>
              <a:t>of </a:t>
            </a:r>
            <a:r>
              <a:rPr lang="en-US" sz="3200" i="1" dirty="0" smtClean="0"/>
              <a:t>non-limiter </a:t>
            </a:r>
            <a:r>
              <a:rPr lang="en-US" sz="3200" dirty="0" smtClean="0"/>
              <a:t>threads to reduce inter-thread memory interference 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Prioritize requests from threads falling behind others </a:t>
            </a:r>
            <a:r>
              <a:rPr lang="en-US" sz="3200" dirty="0" smtClean="0"/>
              <a:t>in a </a:t>
            </a:r>
            <a:r>
              <a:rPr lang="en-US" sz="3200" i="1" dirty="0" smtClean="0"/>
              <a:t>parallel for-loop</a:t>
            </a:r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D5DE38E3-2857-F144-9E00-145C3A8625E9}" type="slidenum">
              <a:rPr lang="en-US" sz="16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8</a:t>
            </a:fld>
            <a:endParaRPr lang="en-US" sz="160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>
          <a:xfrm>
            <a:off x="817562" y="433388"/>
            <a:ext cx="11984037" cy="1192212"/>
          </a:xfrm>
        </p:spPr>
        <p:txBody>
          <a:bodyPr/>
          <a:lstStyle/>
          <a:p>
            <a:r>
              <a:rPr lang="en-US" sz="4600" dirty="0" smtClean="0"/>
              <a:t>Parallel Application Memory Scheduler</a:t>
            </a:r>
            <a:endParaRPr lang="en-US" sz="3600" dirty="0"/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6450" y="2058996"/>
            <a:ext cx="11855450" cy="69357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/>
              <a:t>Identify the set of threads </a:t>
            </a:r>
            <a:r>
              <a:rPr lang="en-US" sz="3600" dirty="0" smtClean="0">
                <a:solidFill>
                  <a:srgbClr val="FF0000"/>
                </a:solidFill>
              </a:rPr>
              <a:t>likely to be on the critical path</a:t>
            </a:r>
            <a:r>
              <a:rPr lang="en-US" sz="3600" dirty="0" smtClean="0"/>
              <a:t> as </a:t>
            </a:r>
            <a:r>
              <a:rPr lang="en-US" sz="3600" dirty="0" smtClean="0">
                <a:solidFill>
                  <a:srgbClr val="FF0000"/>
                </a:solidFill>
              </a:rPr>
              <a:t>limiter threads</a:t>
            </a:r>
          </a:p>
          <a:p>
            <a:pPr lvl="1">
              <a:lnSpc>
                <a:spcPct val="90000"/>
              </a:lnSpc>
            </a:pPr>
            <a:r>
              <a:rPr lang="en-US" sz="3000" dirty="0" smtClean="0"/>
              <a:t>Prioritize requests from limiter threads </a:t>
            </a:r>
          </a:p>
          <a:p>
            <a:pPr lvl="1">
              <a:lnSpc>
                <a:spcPct val="90000"/>
              </a:lnSpc>
              <a:buNone/>
            </a:pPr>
            <a:endParaRPr lang="en-US" sz="3000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Among limiter threads: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Prioritize requests from latency-sensitive threads (those with lower MPKI)</a:t>
            </a:r>
          </a:p>
          <a:p>
            <a:pPr lvl="1">
              <a:lnSpc>
                <a:spcPct val="90000"/>
              </a:lnSpc>
            </a:pPr>
            <a:endParaRPr lang="en-US" sz="3800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Among non-limiter threads: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rgbClr val="FF0000"/>
                </a:solidFill>
              </a:rPr>
              <a:t>Shuffle priorities </a:t>
            </a:r>
            <a:r>
              <a:rPr lang="en-US" sz="3200" dirty="0" smtClean="0"/>
              <a:t>of </a:t>
            </a:r>
            <a:r>
              <a:rPr lang="en-US" sz="3200" i="1" dirty="0" smtClean="0"/>
              <a:t>non-limiter </a:t>
            </a:r>
            <a:r>
              <a:rPr lang="en-US" sz="3200" dirty="0" smtClean="0"/>
              <a:t>threads to reduce inter-thread memory interference 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Prioritize requests from threads falling behind others </a:t>
            </a:r>
            <a:r>
              <a:rPr lang="en-US" sz="3200" dirty="0" smtClean="0"/>
              <a:t>in a </a:t>
            </a:r>
            <a:r>
              <a:rPr lang="en-US" sz="3200" i="1" dirty="0" smtClean="0"/>
              <a:t>parallel for-loop</a:t>
            </a:r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  <a:p>
            <a:pPr lvl="1">
              <a:lnSpc>
                <a:spcPct val="90000"/>
              </a:lnSpc>
            </a:pPr>
            <a:endParaRPr lang="en-US" sz="3200" dirty="0" smtClean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1531602" y="9309100"/>
            <a:ext cx="371474" cy="3429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05" tIns="45702" rIns="91405" bIns="45702">
            <a:prstTxWarp prst="textNoShape">
              <a:avLst/>
            </a:prstTxWarp>
          </a:bodyPr>
          <a:lstStyle/>
          <a:p>
            <a:pPr algn="ctr"/>
            <a:fld id="{D5DE38E3-2857-F144-9E00-145C3A8625E9}" type="slidenum">
              <a:rPr lang="en-US" sz="16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pPr algn="ctr"/>
              <a:t>9</a:t>
            </a:fld>
            <a:endParaRPr lang="en-US" sz="160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  <a:sym typeface="Verdana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21266" y="2048933"/>
            <a:ext cx="11650133" cy="1761105"/>
          </a:xfrm>
          <a:prstGeom prst="roundRect">
            <a:avLst/>
          </a:prstGeom>
          <a:noFill/>
          <a:ln w="444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55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2B4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brahimi_general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A3B2C1"/>
      </a:accent1>
      <a:accent2>
        <a:srgbClr val="333399"/>
      </a:accent2>
      <a:accent3>
        <a:srgbClr val="FFFFFF"/>
      </a:accent3>
      <a:accent4>
        <a:srgbClr val="000000"/>
      </a:accent4>
      <a:accent5>
        <a:srgbClr val="CED5DD"/>
      </a:accent5>
      <a:accent6>
        <a:srgbClr val="2D2D8A"/>
      </a:accent6>
      <a:hlink>
        <a:srgbClr val="009999"/>
      </a:hlink>
      <a:folHlink>
        <a:srgbClr val="99CC00"/>
      </a:folHlink>
    </a:clrScheme>
    <a:fontScheme name="ebrahimi_general">
      <a:majorFont>
        <a:latin typeface="Verdana"/>
        <a:ea typeface="ヒラギノ角ゴ ProN W3"/>
        <a:cs typeface="ヒラギノ角ゴ ProN W3"/>
      </a:majorFont>
      <a:minorFont>
        <a:latin typeface="Verdan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ebrahimi_gener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joao_cgo07_talk">
  <a:themeElements>
    <a:clrScheme name="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55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4C00"/>
      </a:accent6>
      <a:hlink>
        <a:srgbClr val="336699"/>
      </a:hlink>
      <a:folHlink>
        <a:srgbClr val="003366"/>
      </a:folHlink>
    </a:clrScheme>
    <a:fontScheme name="4_joao_cgo07_talk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4_joao_cgo07_talk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joao_cgo07_talk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joao_cgo07_talk">
  <a:themeElements>
    <a:clrScheme name="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55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4C00"/>
      </a:accent6>
      <a:hlink>
        <a:srgbClr val="336699"/>
      </a:hlink>
      <a:folHlink>
        <a:srgbClr val="003366"/>
      </a:folHlink>
    </a:clrScheme>
    <a:fontScheme name="4_joao_cgo07_talk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4_joao_cgo07_talk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joao_cgo07_talk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ebrahimi_general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A3B2C1"/>
      </a:accent1>
      <a:accent2>
        <a:srgbClr val="333399"/>
      </a:accent2>
      <a:accent3>
        <a:srgbClr val="FFFFFF"/>
      </a:accent3>
      <a:accent4>
        <a:srgbClr val="000000"/>
      </a:accent4>
      <a:accent5>
        <a:srgbClr val="CED5DD"/>
      </a:accent5>
      <a:accent6>
        <a:srgbClr val="2D2D8A"/>
      </a:accent6>
      <a:hlink>
        <a:srgbClr val="009999"/>
      </a:hlink>
      <a:folHlink>
        <a:srgbClr val="99CC00"/>
      </a:folHlink>
    </a:clrScheme>
    <a:fontScheme name="ebrahimi_general">
      <a:majorFont>
        <a:latin typeface="Verdana"/>
        <a:ea typeface="ヒラギノ角ゴ ProN W3"/>
        <a:cs typeface="ヒラギノ角ゴ ProN W3"/>
      </a:majorFont>
      <a:minorFont>
        <a:latin typeface="Verdan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ebrahimi_gener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joao_cgo07_talk">
  <a:themeElements>
    <a:clrScheme name="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55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4C00"/>
      </a:accent6>
      <a:hlink>
        <a:srgbClr val="336699"/>
      </a:hlink>
      <a:folHlink>
        <a:srgbClr val="003366"/>
      </a:folHlink>
    </a:clrScheme>
    <a:fontScheme name="4_joao_cgo07_talk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4_joao_cgo07_talk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joao_cgo07_talk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joao_cgo07_talk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27855</TotalTime>
  <Pages>0</Pages>
  <Words>1097</Words>
  <Characters>0</Characters>
  <Application>Microsoft Macintosh PowerPoint</Application>
  <PresentationFormat>Custom</PresentationFormat>
  <Lines>0</Lines>
  <Paragraphs>386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Title &amp; Subtitle</vt:lpstr>
      <vt:lpstr>1_ebrahimi_general</vt:lpstr>
      <vt:lpstr>4_joao_cgo07_talk</vt:lpstr>
      <vt:lpstr>5_joao_cgo07_talk</vt:lpstr>
      <vt:lpstr>2_ebrahimi_general</vt:lpstr>
      <vt:lpstr>6_joao_cgo07_talk</vt:lpstr>
      <vt:lpstr>Parallel Application  Memory Scheduling</vt:lpstr>
      <vt:lpstr>Background </vt:lpstr>
      <vt:lpstr>Background</vt:lpstr>
      <vt:lpstr>Memory System Interference in  A Single Multi-Threaded Application</vt:lpstr>
      <vt:lpstr>Potential in A Single Multi-Threaded Application</vt:lpstr>
      <vt:lpstr>Outline</vt:lpstr>
      <vt:lpstr>Outline</vt:lpstr>
      <vt:lpstr>Parallel Application Memory Scheduler</vt:lpstr>
      <vt:lpstr>Parallel Application Memory Scheduler</vt:lpstr>
      <vt:lpstr>Runtime System Limiter Identification</vt:lpstr>
      <vt:lpstr>Prioritizing Requests from  Limiter Threads</vt:lpstr>
      <vt:lpstr>Parallel Application Memory Scheduler</vt:lpstr>
      <vt:lpstr>Time-based classification of threads as latency- vs. BW-sensitive</vt:lpstr>
      <vt:lpstr>Terminology</vt:lpstr>
      <vt:lpstr>Code-segment based classification of threads as latency- vs. BW-sensitive</vt:lpstr>
      <vt:lpstr>Parallel Application Memory Scheduler</vt:lpstr>
      <vt:lpstr>Shuffling Priorities of  Non-Limiter Threads</vt:lpstr>
      <vt:lpstr>Shuffling Priorities of  Non-Limiter Threads</vt:lpstr>
      <vt:lpstr>Outline</vt:lpstr>
      <vt:lpstr>Evaluation Methodology</vt:lpstr>
      <vt:lpstr>PAMS Evaluation</vt:lpstr>
      <vt:lpstr>Sensitivity to system parameters</vt:lpstr>
      <vt:lpstr>Conclusion</vt:lpstr>
      <vt:lpstr>Parallel Application  Memory Scheduling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Fairness via Source Throttling:  A configurable and high-performance fairness substrate for multi-core memory systems </dc:title>
  <dc:subject/>
  <dc:creator/>
  <cp:keywords/>
  <dc:description/>
  <cp:lastModifiedBy>Onur Mutlu</cp:lastModifiedBy>
  <cp:revision>658</cp:revision>
  <dcterms:created xsi:type="dcterms:W3CDTF">2011-12-06T03:48:12Z</dcterms:created>
  <dcterms:modified xsi:type="dcterms:W3CDTF">2011-12-29T16:48:13Z</dcterms:modified>
</cp:coreProperties>
</file>