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25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26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27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</p:sldMasterIdLst>
  <p:notesMasterIdLst>
    <p:notesMasterId r:id="rId38"/>
  </p:notesMasterIdLst>
  <p:handoutMasterIdLst>
    <p:handoutMasterId r:id="rId39"/>
  </p:handoutMasterIdLst>
  <p:sldIdLst>
    <p:sldId id="256" r:id="rId3"/>
    <p:sldId id="257" r:id="rId4"/>
    <p:sldId id="261" r:id="rId5"/>
    <p:sldId id="283" r:id="rId6"/>
    <p:sldId id="260" r:id="rId7"/>
    <p:sldId id="300" r:id="rId8"/>
    <p:sldId id="259" r:id="rId9"/>
    <p:sldId id="262" r:id="rId10"/>
    <p:sldId id="272" r:id="rId11"/>
    <p:sldId id="263" r:id="rId12"/>
    <p:sldId id="284" r:id="rId13"/>
    <p:sldId id="264" r:id="rId14"/>
    <p:sldId id="292" r:id="rId15"/>
    <p:sldId id="271" r:id="rId16"/>
    <p:sldId id="270" r:id="rId17"/>
    <p:sldId id="273" r:id="rId18"/>
    <p:sldId id="299" r:id="rId19"/>
    <p:sldId id="274" r:id="rId20"/>
    <p:sldId id="275" r:id="rId21"/>
    <p:sldId id="301" r:id="rId22"/>
    <p:sldId id="306" r:id="rId23"/>
    <p:sldId id="276" r:id="rId24"/>
    <p:sldId id="308" r:id="rId25"/>
    <p:sldId id="278" r:id="rId26"/>
    <p:sldId id="280" r:id="rId27"/>
    <p:sldId id="307" r:id="rId28"/>
    <p:sldId id="279" r:id="rId29"/>
    <p:sldId id="293" r:id="rId30"/>
    <p:sldId id="296" r:id="rId31"/>
    <p:sldId id="282" r:id="rId32"/>
    <p:sldId id="309" r:id="rId33"/>
    <p:sldId id="288" r:id="rId34"/>
    <p:sldId id="298" r:id="rId35"/>
    <p:sldId id="311" r:id="rId36"/>
    <p:sldId id="310" r:id="rId3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00"/>
    <a:srgbClr val="000000"/>
    <a:srgbClr val="C00000"/>
    <a:srgbClr val="2A55D6"/>
    <a:srgbClr val="8C0000"/>
    <a:srgbClr val="663D6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2" autoAdjust="0"/>
    <p:restoredTop sz="76451" autoAdjust="0"/>
  </p:normalViewPr>
  <p:slideViewPr>
    <p:cSldViewPr>
      <p:cViewPr>
        <p:scale>
          <a:sx n="90" d="100"/>
          <a:sy n="90" d="100"/>
        </p:scale>
        <p:origin x="-17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\\vboxsvr\cfallin\icac\plo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0.xml"/><Relationship Id="rId2" Type="http://schemas.openxmlformats.org/officeDocument/2006/relationships/oleObject" Target="file:///\\vboxsvr\cfallin\ICAC\plot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1.xml"/><Relationship Id="rId2" Type="http://schemas.openxmlformats.org/officeDocument/2006/relationships/oleObject" Target="file:///\\vboxsvr\cfallin\ICAC\plot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2.xml"/><Relationship Id="rId2" Type="http://schemas.openxmlformats.org/officeDocument/2006/relationships/oleObject" Target="file:///\\vboxsvr\cfallin\Research\SAFARIvn\writeups\MemDVFS\conference-jun2011\plot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3.xml"/><Relationship Id="rId2" Type="http://schemas.openxmlformats.org/officeDocument/2006/relationships/oleObject" Target="file:///\\vboxsvr\cfallin\ICAC\plot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4.xml"/><Relationship Id="rId2" Type="http://schemas.openxmlformats.org/officeDocument/2006/relationships/oleObject" Target="file:///\\vboxsvr\cfallin\ICAC\plo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\\vboxsvr\cfallin\ICAC\hstate.081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file:///\\vboxsvr\cfallin\ICAC\plo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oleObject" Target="file:///\\vboxsvr\cfallin\ICAC\plo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oleObject" Target="file:///\\vboxsvr\cfallin\ICAC\plo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oleObject" Target="file:///\\vboxsvr\cfallin\ICAC\plo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oleObject" Target="file:///\\vboxsvr\cfallin\ICAC\plot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oleObject" Target="file:///\\vboxsvr\cfallin\Research\SAFARIvn\writeups\MemDVFS\camera-apr2011\spreadsheets\HstatePap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oleObject" Target="file:///\\vboxsvr\cfallin\Research\SAFARIvn\writeups\MemDVFS\camera-apr2011\spreadsheets\HstatePap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0406937279392"/>
          <c:y val="0.222897755758058"/>
          <c:w val="0.879432075300932"/>
          <c:h val="0.3759756996667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mempower1333!$B$1</c:f>
              <c:strCache>
                <c:ptCount val="1"/>
                <c:pt idx="0">
                  <c:v>System Power</c:v>
                </c:pt>
              </c:strCache>
            </c:strRef>
          </c:tx>
          <c:invertIfNegative val="0"/>
          <c:cat>
            <c:strRef>
              <c:f>mempower1333!$A$2:$A$24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mempower1333!$B$2:$B$24</c:f>
              <c:numCache>
                <c:formatCode>General</c:formatCode>
                <c:ptCount val="23"/>
                <c:pt idx="0">
                  <c:v>382.4108982</c:v>
                </c:pt>
                <c:pt idx="1">
                  <c:v>375.150301</c:v>
                </c:pt>
                <c:pt idx="2">
                  <c:v>378.5933731999992</c:v>
                </c:pt>
                <c:pt idx="3">
                  <c:v>375.4158893</c:v>
                </c:pt>
                <c:pt idx="4">
                  <c:v>379.087827</c:v>
                </c:pt>
                <c:pt idx="5">
                  <c:v>361.1151083999997</c:v>
                </c:pt>
                <c:pt idx="6">
                  <c:v>362.3146871000007</c:v>
                </c:pt>
                <c:pt idx="7">
                  <c:v>335.9756506</c:v>
                </c:pt>
                <c:pt idx="8">
                  <c:v>344.1894657000003</c:v>
                </c:pt>
                <c:pt idx="9">
                  <c:v>326.7161427999986</c:v>
                </c:pt>
                <c:pt idx="10">
                  <c:v>334.3452882000003</c:v>
                </c:pt>
                <c:pt idx="11">
                  <c:v>336.6094693000005</c:v>
                </c:pt>
                <c:pt idx="12">
                  <c:v>321.7236736999999</c:v>
                </c:pt>
                <c:pt idx="13">
                  <c:v>317.1998895000003</c:v>
                </c:pt>
                <c:pt idx="14">
                  <c:v>318.8862098999996</c:v>
                </c:pt>
                <c:pt idx="15">
                  <c:v>339.4203479999986</c:v>
                </c:pt>
                <c:pt idx="16">
                  <c:v>323.4100757999992</c:v>
                </c:pt>
                <c:pt idx="17">
                  <c:v>319.6471048</c:v>
                </c:pt>
                <c:pt idx="18">
                  <c:v>318.3552903000003</c:v>
                </c:pt>
                <c:pt idx="19">
                  <c:v>324.5306313999999</c:v>
                </c:pt>
                <c:pt idx="20">
                  <c:v>332.3532694</c:v>
                </c:pt>
                <c:pt idx="21">
                  <c:v>319.7156318999999</c:v>
                </c:pt>
                <c:pt idx="22">
                  <c:v>329.6844173</c:v>
                </c:pt>
              </c:numCache>
            </c:numRef>
          </c:val>
        </c:ser>
        <c:ser>
          <c:idx val="1"/>
          <c:order val="1"/>
          <c:tx>
            <c:strRef>
              <c:f>mempower1333!$C$1</c:f>
              <c:strCache>
                <c:ptCount val="1"/>
                <c:pt idx="0">
                  <c:v>Memory Power</c:v>
                </c:pt>
              </c:strCache>
            </c:strRef>
          </c:tx>
          <c:invertIfNegative val="0"/>
          <c:cat>
            <c:strRef>
              <c:f>mempower1333!$A$2:$A$24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mempower1333!$C$2:$C$24</c:f>
              <c:numCache>
                <c:formatCode>General</c:formatCode>
                <c:ptCount val="23"/>
                <c:pt idx="0">
                  <c:v>79.68733399999998</c:v>
                </c:pt>
                <c:pt idx="1">
                  <c:v>78.65829599999998</c:v>
                </c:pt>
                <c:pt idx="2">
                  <c:v>78.1479240000002</c:v>
                </c:pt>
                <c:pt idx="3">
                  <c:v>78.4162220000002</c:v>
                </c:pt>
                <c:pt idx="4">
                  <c:v>77.6812240000002</c:v>
                </c:pt>
                <c:pt idx="5">
                  <c:v>76.60380599999995</c:v>
                </c:pt>
                <c:pt idx="6">
                  <c:v>74.522656</c:v>
                </c:pt>
                <c:pt idx="7">
                  <c:v>69.153144</c:v>
                </c:pt>
                <c:pt idx="8">
                  <c:v>70.077698</c:v>
                </c:pt>
                <c:pt idx="9">
                  <c:v>65.271112</c:v>
                </c:pt>
                <c:pt idx="10">
                  <c:v>61.29026800000001</c:v>
                </c:pt>
                <c:pt idx="11">
                  <c:v>61.77548</c:v>
                </c:pt>
                <c:pt idx="12">
                  <c:v>59.72971800000011</c:v>
                </c:pt>
                <c:pt idx="13">
                  <c:v>57.11805000000001</c:v>
                </c:pt>
                <c:pt idx="14">
                  <c:v>56.961206</c:v>
                </c:pt>
                <c:pt idx="15">
                  <c:v>58.72161200000008</c:v>
                </c:pt>
                <c:pt idx="16">
                  <c:v>57.02961600000001</c:v>
                </c:pt>
                <c:pt idx="17">
                  <c:v>56.498226</c:v>
                </c:pt>
                <c:pt idx="18">
                  <c:v>55.644628</c:v>
                </c:pt>
                <c:pt idx="19">
                  <c:v>56.63867800000001</c:v>
                </c:pt>
                <c:pt idx="20">
                  <c:v>55.63833200000011</c:v>
                </c:pt>
                <c:pt idx="21">
                  <c:v>54.28195400000001</c:v>
                </c:pt>
                <c:pt idx="22">
                  <c:v>57.44159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8865880"/>
        <c:axId val="418868888"/>
      </c:barChart>
      <c:catAx>
        <c:axId val="418865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en-US"/>
          </a:p>
        </c:txPr>
        <c:crossAx val="418868888"/>
        <c:crosses val="autoZero"/>
        <c:auto val="1"/>
        <c:lblAlgn val="ctr"/>
        <c:lblOffset val="100"/>
        <c:noMultiLvlLbl val="0"/>
      </c:catAx>
      <c:valAx>
        <c:axId val="418868888"/>
        <c:scaling>
          <c:orientation val="minMax"/>
          <c:max val="40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Power (W)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18865880"/>
        <c:crosses val="autoZero"/>
        <c:crossBetween val="between"/>
        <c:majorUnit val="100.0"/>
      </c:valAx>
    </c:plotArea>
    <c:legend>
      <c:legendPos val="r"/>
      <c:layout>
        <c:manualLayout>
          <c:xMode val="edge"/>
          <c:yMode val="edge"/>
          <c:x val="0.800126368902163"/>
          <c:y val="0.0644253737945678"/>
          <c:w val="0.178321906959906"/>
          <c:h val="0.15646023179686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7060524855683"/>
          <c:y val="0.0326150756579157"/>
          <c:w val="0.865944193257702"/>
          <c:h val="0.629738994490097"/>
        </c:manualLayout>
      </c:layout>
      <c:barChart>
        <c:barDir val="col"/>
        <c:grouping val="clustered"/>
        <c:varyColors val="0"/>
        <c:ser>
          <c:idx val="0"/>
          <c:order val="0"/>
          <c:tx>
            <c:v>BW(0.5,1)</c:v>
          </c:tx>
          <c:invertIfNegative val="0"/>
          <c:cat>
            <c:strRef>
              <c:f>perf!$A$1:$A$24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perf!$D$1:$D$24</c:f>
              <c:numCache>
                <c:formatCode>General</c:formatCode>
                <c:ptCount val="24"/>
                <c:pt idx="0">
                  <c:v>-0.952087983</c:v>
                </c:pt>
                <c:pt idx="1">
                  <c:v>0.072567638</c:v>
                </c:pt>
                <c:pt idx="2">
                  <c:v>-0.298113714</c:v>
                </c:pt>
                <c:pt idx="3">
                  <c:v>0.009398058</c:v>
                </c:pt>
                <c:pt idx="4">
                  <c:v>-0.050564928</c:v>
                </c:pt>
                <c:pt idx="5">
                  <c:v>0.973210599</c:v>
                </c:pt>
                <c:pt idx="6">
                  <c:v>0.425859348</c:v>
                </c:pt>
                <c:pt idx="7">
                  <c:v>-0.008338043</c:v>
                </c:pt>
                <c:pt idx="8">
                  <c:v>-0.21794505</c:v>
                </c:pt>
                <c:pt idx="9">
                  <c:v>0.397904917</c:v>
                </c:pt>
                <c:pt idx="10">
                  <c:v>0.364498648</c:v>
                </c:pt>
                <c:pt idx="11">
                  <c:v>0.019834458</c:v>
                </c:pt>
                <c:pt idx="12">
                  <c:v>0.787877225</c:v>
                </c:pt>
                <c:pt idx="13">
                  <c:v>0.428582453</c:v>
                </c:pt>
                <c:pt idx="14">
                  <c:v>1.013232374</c:v>
                </c:pt>
                <c:pt idx="15">
                  <c:v>0.234086221</c:v>
                </c:pt>
                <c:pt idx="16">
                  <c:v>1.274864234999999</c:v>
                </c:pt>
                <c:pt idx="17">
                  <c:v>0.560023986</c:v>
                </c:pt>
                <c:pt idx="18">
                  <c:v>0.121794703</c:v>
                </c:pt>
                <c:pt idx="19">
                  <c:v>-0.043160587</c:v>
                </c:pt>
                <c:pt idx="20">
                  <c:v>-0.126959759</c:v>
                </c:pt>
                <c:pt idx="21">
                  <c:v>-0.33347204</c:v>
                </c:pt>
                <c:pt idx="22">
                  <c:v>0.22563739</c:v>
                </c:pt>
                <c:pt idx="23">
                  <c:v>0.212118702130434</c:v>
                </c:pt>
              </c:numCache>
            </c:numRef>
          </c:val>
        </c:ser>
        <c:ser>
          <c:idx val="1"/>
          <c:order val="1"/>
          <c:tx>
            <c:v>BW(0.5,2)</c:v>
          </c:tx>
          <c:invertIfNegative val="0"/>
          <c:cat>
            <c:strRef>
              <c:f>perf!$A$1:$A$24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perf!$E$1:$E$24</c:f>
              <c:numCache>
                <c:formatCode>General</c:formatCode>
                <c:ptCount val="24"/>
                <c:pt idx="0">
                  <c:v>0.130252526</c:v>
                </c:pt>
                <c:pt idx="1">
                  <c:v>0.043761519</c:v>
                </c:pt>
                <c:pt idx="2">
                  <c:v>-0.20782418</c:v>
                </c:pt>
                <c:pt idx="3">
                  <c:v>0.615465186</c:v>
                </c:pt>
                <c:pt idx="4">
                  <c:v>0.021093654</c:v>
                </c:pt>
                <c:pt idx="5">
                  <c:v>-0.121898307</c:v>
                </c:pt>
                <c:pt idx="6">
                  <c:v>-0.122748089</c:v>
                </c:pt>
                <c:pt idx="7">
                  <c:v>-0.893738415</c:v>
                </c:pt>
                <c:pt idx="8">
                  <c:v>-0.421602338</c:v>
                </c:pt>
                <c:pt idx="9">
                  <c:v>1.694033797</c:v>
                </c:pt>
                <c:pt idx="10">
                  <c:v>0.589426611</c:v>
                </c:pt>
                <c:pt idx="11">
                  <c:v>0.119940657</c:v>
                </c:pt>
                <c:pt idx="12">
                  <c:v>0.753337653</c:v>
                </c:pt>
                <c:pt idx="13">
                  <c:v>0.570828981</c:v>
                </c:pt>
                <c:pt idx="14">
                  <c:v>0.97525405</c:v>
                </c:pt>
                <c:pt idx="15">
                  <c:v>0.445903697</c:v>
                </c:pt>
                <c:pt idx="16">
                  <c:v>0.517480343</c:v>
                </c:pt>
                <c:pt idx="17">
                  <c:v>0.102299944</c:v>
                </c:pt>
                <c:pt idx="18">
                  <c:v>0.002142423</c:v>
                </c:pt>
                <c:pt idx="19">
                  <c:v>-0.281945844</c:v>
                </c:pt>
                <c:pt idx="20">
                  <c:v>0.0798666820000001</c:v>
                </c:pt>
                <c:pt idx="21">
                  <c:v>-0.411432951</c:v>
                </c:pt>
                <c:pt idx="22">
                  <c:v>-0.176062373</c:v>
                </c:pt>
                <c:pt idx="23">
                  <c:v>0.174949357652173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0955064"/>
        <c:axId val="490958072"/>
      </c:barChart>
      <c:catAx>
        <c:axId val="490955064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490958072"/>
        <c:crosses val="autoZero"/>
        <c:auto val="1"/>
        <c:lblAlgn val="ctr"/>
        <c:lblOffset val="100"/>
        <c:noMultiLvlLbl val="0"/>
      </c:catAx>
      <c:valAx>
        <c:axId val="490958072"/>
        <c:scaling>
          <c:orientation val="minMax"/>
          <c:max val="4.0"/>
          <c:min val="-1.0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Performance Degradation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90955064"/>
        <c:crosses val="autoZero"/>
        <c:crossBetween val="between"/>
        <c:majorUnit val="1.0"/>
        <c:minorUnit val="0.5"/>
      </c:valAx>
    </c:plotArea>
    <c:legend>
      <c:legendPos val="r"/>
      <c:layout>
        <c:manualLayout>
          <c:xMode val="edge"/>
          <c:yMode val="edge"/>
          <c:x val="0.67641580784411"/>
          <c:y val="0.186308745305142"/>
          <c:w val="0.25072865142232"/>
          <c:h val="0.168970404123213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freqdist!$B$1</c:f>
              <c:strCache>
                <c:ptCount val="1"/>
                <c:pt idx="0">
                  <c:v>800</c:v>
                </c:pt>
              </c:strCache>
            </c:strRef>
          </c:tx>
          <c:invertIfNegative val="0"/>
          <c:cat>
            <c:strRef>
              <c:f>freqdist!$A$2:$A$24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freqdist!$B$2:$B$24</c:f>
              <c:numCache>
                <c:formatCode>General</c:formatCode>
                <c:ptCount val="23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0.02</c:v>
                </c:pt>
                <c:pt idx="5">
                  <c:v>0.11</c:v>
                </c:pt>
                <c:pt idx="6">
                  <c:v>0.05</c:v>
                </c:pt>
                <c:pt idx="7">
                  <c:v>0.02</c:v>
                </c:pt>
                <c:pt idx="8">
                  <c:v>0.01</c:v>
                </c:pt>
                <c:pt idx="9">
                  <c:v>0.19</c:v>
                </c:pt>
                <c:pt idx="10">
                  <c:v>0.69</c:v>
                </c:pt>
                <c:pt idx="11">
                  <c:v>0.62</c:v>
                </c:pt>
                <c:pt idx="12">
                  <c:v>0.43</c:v>
                </c:pt>
                <c:pt idx="13">
                  <c:v>0.88</c:v>
                </c:pt>
                <c:pt idx="14">
                  <c:v>0.99</c:v>
                </c:pt>
                <c:pt idx="15">
                  <c:v>0.51</c:v>
                </c:pt>
                <c:pt idx="16">
                  <c:v>0.96</c:v>
                </c:pt>
                <c:pt idx="17">
                  <c:v>0.66</c:v>
                </c:pt>
                <c:pt idx="18">
                  <c:v>1.0</c:v>
                </c:pt>
                <c:pt idx="19">
                  <c:v>0.99</c:v>
                </c:pt>
                <c:pt idx="20">
                  <c:v>1.0</c:v>
                </c:pt>
                <c:pt idx="21">
                  <c:v>1.0</c:v>
                </c:pt>
                <c:pt idx="22">
                  <c:v>0.52</c:v>
                </c:pt>
              </c:numCache>
            </c:numRef>
          </c:val>
        </c:ser>
        <c:ser>
          <c:idx val="1"/>
          <c:order val="1"/>
          <c:tx>
            <c:strRef>
              <c:f>freqdist!$C$1</c:f>
              <c:strCache>
                <c:ptCount val="1"/>
                <c:pt idx="0">
                  <c:v>1066</c:v>
                </c:pt>
              </c:strCache>
            </c:strRef>
          </c:tx>
          <c:invertIfNegative val="0"/>
          <c:cat>
            <c:strRef>
              <c:f>freqdist!$A$2:$A$24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freqdist!$C$2:$C$24</c:f>
              <c:numCache>
                <c:formatCode>General</c:formatCode>
                <c:ptCount val="23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0.03</c:v>
                </c:pt>
                <c:pt idx="6">
                  <c:v>0.0</c:v>
                </c:pt>
                <c:pt idx="7">
                  <c:v>0.0</c:v>
                </c:pt>
                <c:pt idx="8">
                  <c:v>0.0</c:v>
                </c:pt>
                <c:pt idx="9">
                  <c:v>0.24</c:v>
                </c:pt>
                <c:pt idx="10">
                  <c:v>0.07</c:v>
                </c:pt>
                <c:pt idx="11">
                  <c:v>0.05</c:v>
                </c:pt>
                <c:pt idx="12">
                  <c:v>0.45</c:v>
                </c:pt>
                <c:pt idx="13">
                  <c:v>0.07</c:v>
                </c:pt>
                <c:pt idx="14">
                  <c:v>0.0</c:v>
                </c:pt>
                <c:pt idx="15">
                  <c:v>0.36</c:v>
                </c:pt>
                <c:pt idx="16">
                  <c:v>0.03</c:v>
                </c:pt>
                <c:pt idx="17">
                  <c:v>0.34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0.23</c:v>
                </c:pt>
              </c:numCache>
            </c:numRef>
          </c:val>
        </c:ser>
        <c:ser>
          <c:idx val="2"/>
          <c:order val="2"/>
          <c:tx>
            <c:strRef>
              <c:f>freqdist!$D$1</c:f>
              <c:strCache>
                <c:ptCount val="1"/>
                <c:pt idx="0">
                  <c:v>1333</c:v>
                </c:pt>
              </c:strCache>
            </c:strRef>
          </c:tx>
          <c:invertIfNegative val="0"/>
          <c:cat>
            <c:strRef>
              <c:f>freqdist!$A$2:$A$24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freqdist!$D$2:$D$24</c:f>
              <c:numCache>
                <c:formatCode>General</c:formatCode>
                <c:ptCount val="23"/>
                <c:pt idx="0">
                  <c:v>0.99</c:v>
                </c:pt>
                <c:pt idx="1">
                  <c:v>0.99</c:v>
                </c:pt>
                <c:pt idx="2">
                  <c:v>0.99</c:v>
                </c:pt>
                <c:pt idx="3">
                  <c:v>0.99</c:v>
                </c:pt>
                <c:pt idx="4">
                  <c:v>0.97</c:v>
                </c:pt>
                <c:pt idx="5">
                  <c:v>0.85</c:v>
                </c:pt>
                <c:pt idx="6">
                  <c:v>0.95</c:v>
                </c:pt>
                <c:pt idx="7">
                  <c:v>0.98</c:v>
                </c:pt>
                <c:pt idx="8">
                  <c:v>0.99</c:v>
                </c:pt>
                <c:pt idx="9">
                  <c:v>0.56</c:v>
                </c:pt>
                <c:pt idx="10">
                  <c:v>0.25</c:v>
                </c:pt>
                <c:pt idx="11">
                  <c:v>0.33</c:v>
                </c:pt>
                <c:pt idx="12">
                  <c:v>0.13</c:v>
                </c:pt>
                <c:pt idx="13">
                  <c:v>0.05</c:v>
                </c:pt>
                <c:pt idx="14">
                  <c:v>0.01</c:v>
                </c:pt>
                <c:pt idx="15">
                  <c:v>0.13</c:v>
                </c:pt>
                <c:pt idx="16">
                  <c:v>0.01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  <c:pt idx="2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1044264"/>
        <c:axId val="491047272"/>
      </c:barChart>
      <c:catAx>
        <c:axId val="491044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91047272"/>
        <c:crosses val="autoZero"/>
        <c:auto val="1"/>
        <c:lblAlgn val="ctr"/>
        <c:lblOffset val="100"/>
        <c:noMultiLvlLbl val="0"/>
      </c:catAx>
      <c:valAx>
        <c:axId val="4910472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910442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0368313253346"/>
          <c:y val="0.0407723877939057"/>
          <c:w val="0.869631686746654"/>
          <c:h val="0.660638140482961"/>
        </c:manualLayout>
      </c:layout>
      <c:barChart>
        <c:barDir val="col"/>
        <c:grouping val="clustered"/>
        <c:varyColors val="0"/>
        <c:ser>
          <c:idx val="0"/>
          <c:order val="0"/>
          <c:tx>
            <c:v>BW(0.5,1)</c:v>
          </c:tx>
          <c:invertIfNegative val="0"/>
          <c:cat>
            <c:strRef>
              <c:f>mempower!$A$2:$A$25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mempower!$G$2:$G$25</c:f>
              <c:numCache>
                <c:formatCode>General</c:formatCode>
                <c:ptCount val="24"/>
                <c:pt idx="0">
                  <c:v>0.292109157523076</c:v>
                </c:pt>
                <c:pt idx="1">
                  <c:v>0.345781708772333</c:v>
                </c:pt>
                <c:pt idx="2">
                  <c:v>0.441992547364406</c:v>
                </c:pt>
                <c:pt idx="3">
                  <c:v>0.348218765244773</c:v>
                </c:pt>
                <c:pt idx="4">
                  <c:v>0.874800839904377</c:v>
                </c:pt>
                <c:pt idx="5">
                  <c:v>0.837694670157773</c:v>
                </c:pt>
                <c:pt idx="6">
                  <c:v>0.694239883237656</c:v>
                </c:pt>
                <c:pt idx="7">
                  <c:v>0.924064999850188</c:v>
                </c:pt>
                <c:pt idx="8">
                  <c:v>0.41245647081615</c:v>
                </c:pt>
                <c:pt idx="9">
                  <c:v>5.501677372985465</c:v>
                </c:pt>
                <c:pt idx="10">
                  <c:v>13.01405958936254</c:v>
                </c:pt>
                <c:pt idx="11">
                  <c:v>10.4220606622563</c:v>
                </c:pt>
                <c:pt idx="12">
                  <c:v>12.0611987486698</c:v>
                </c:pt>
                <c:pt idx="13">
                  <c:v>17.58623412388903</c:v>
                </c:pt>
                <c:pt idx="14">
                  <c:v>19.50062644389936</c:v>
                </c:pt>
                <c:pt idx="15">
                  <c:v>13.53509505154593</c:v>
                </c:pt>
                <c:pt idx="16">
                  <c:v>18.20762040551001</c:v>
                </c:pt>
                <c:pt idx="17">
                  <c:v>18.78207290968745</c:v>
                </c:pt>
                <c:pt idx="18">
                  <c:v>20.27339997672362</c:v>
                </c:pt>
                <c:pt idx="19">
                  <c:v>19.74486763268028</c:v>
                </c:pt>
                <c:pt idx="20">
                  <c:v>20.36004602007118</c:v>
                </c:pt>
                <c:pt idx="21">
                  <c:v>20.48491474717362</c:v>
                </c:pt>
                <c:pt idx="22">
                  <c:v>16.26586241780564</c:v>
                </c:pt>
                <c:pt idx="23">
                  <c:v>10.039612832397</c:v>
                </c:pt>
              </c:numCache>
            </c:numRef>
          </c:val>
        </c:ser>
        <c:ser>
          <c:idx val="1"/>
          <c:order val="1"/>
          <c:tx>
            <c:v>BW(0.5,2)</c:v>
          </c:tx>
          <c:invertIfNegative val="0"/>
          <c:cat>
            <c:strRef>
              <c:f>mempower!$A$2:$A$25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mempower!$H$2:$H$25</c:f>
              <c:numCache>
                <c:formatCode>General</c:formatCode>
                <c:ptCount val="24"/>
                <c:pt idx="0">
                  <c:v>0.377605806212566</c:v>
                </c:pt>
                <c:pt idx="1">
                  <c:v>0.353628306415384</c:v>
                </c:pt>
                <c:pt idx="2">
                  <c:v>0.441926006889191</c:v>
                </c:pt>
                <c:pt idx="3">
                  <c:v>0.367768291617007</c:v>
                </c:pt>
                <c:pt idx="4">
                  <c:v>1.010372854063164</c:v>
                </c:pt>
                <c:pt idx="5">
                  <c:v>0.762296327678549</c:v>
                </c:pt>
                <c:pt idx="6">
                  <c:v>0.694258669470932</c:v>
                </c:pt>
                <c:pt idx="7">
                  <c:v>1.09875553886603</c:v>
                </c:pt>
                <c:pt idx="8">
                  <c:v>0.620382821364937</c:v>
                </c:pt>
                <c:pt idx="9">
                  <c:v>7.98446026168514</c:v>
                </c:pt>
                <c:pt idx="10">
                  <c:v>13.48131811073171</c:v>
                </c:pt>
                <c:pt idx="11">
                  <c:v>11.93307117969783</c:v>
                </c:pt>
                <c:pt idx="12">
                  <c:v>13.2872450527893</c:v>
                </c:pt>
                <c:pt idx="13">
                  <c:v>18.01530689510582</c:v>
                </c:pt>
                <c:pt idx="14">
                  <c:v>19.52903876368068</c:v>
                </c:pt>
                <c:pt idx="15">
                  <c:v>14.58229722985125</c:v>
                </c:pt>
                <c:pt idx="16">
                  <c:v>18.39528079585878</c:v>
                </c:pt>
                <c:pt idx="17">
                  <c:v>18.80442051401755</c:v>
                </c:pt>
                <c:pt idx="18">
                  <c:v>20.28196145007924</c:v>
                </c:pt>
                <c:pt idx="19">
                  <c:v>19.81060716141716</c:v>
                </c:pt>
                <c:pt idx="20">
                  <c:v>20.34376587709351</c:v>
                </c:pt>
                <c:pt idx="21">
                  <c:v>20.48668329073042</c:v>
                </c:pt>
                <c:pt idx="22">
                  <c:v>17.38977281095456</c:v>
                </c:pt>
                <c:pt idx="23">
                  <c:v>10.43705321809873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1103864"/>
        <c:axId val="491106872"/>
      </c:barChart>
      <c:catAx>
        <c:axId val="491103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en-US"/>
          </a:p>
        </c:txPr>
        <c:crossAx val="491106872"/>
        <c:crosses val="autoZero"/>
        <c:auto val="1"/>
        <c:lblAlgn val="ctr"/>
        <c:lblOffset val="100"/>
        <c:noMultiLvlLbl val="0"/>
      </c:catAx>
      <c:valAx>
        <c:axId val="4911068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/>
                  <a:t>Memory Power Reduction (%)</a:t>
                </a:r>
              </a:p>
            </c:rich>
          </c:tx>
          <c:layout>
            <c:manualLayout>
              <c:xMode val="edge"/>
              <c:yMode val="edge"/>
              <c:x val="0.0151988182047466"/>
              <c:y val="0.017542483660130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911038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2850388157658"/>
          <c:y val="0.1365959549174"/>
          <c:w val="0.18245056221193"/>
          <c:h val="0.183017240491998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7942621033757"/>
          <c:y val="0.0459540649021926"/>
          <c:w val="0.842057378966243"/>
          <c:h val="0.6451496667910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power!$D$1</c:f>
              <c:strCache>
                <c:ptCount val="1"/>
                <c:pt idx="0">
                  <c:v>BW(0.5,1)</c:v>
                </c:pt>
              </c:strCache>
            </c:strRef>
          </c:tx>
          <c:invertIfNegative val="0"/>
          <c:cat>
            <c:strRef>
              <c:f>power!$A$2:$A$25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power!$D$2:$D$25</c:f>
              <c:numCache>
                <c:formatCode>General</c:formatCode>
                <c:ptCount val="24"/>
                <c:pt idx="0">
                  <c:v>0.060672588</c:v>
                </c:pt>
                <c:pt idx="1">
                  <c:v>0.072567638</c:v>
                </c:pt>
                <c:pt idx="2">
                  <c:v>0.091116841</c:v>
                </c:pt>
                <c:pt idx="3">
                  <c:v>0.072783364</c:v>
                </c:pt>
                <c:pt idx="4">
                  <c:v>0.179241542</c:v>
                </c:pt>
                <c:pt idx="5">
                  <c:v>0.17838699</c:v>
                </c:pt>
                <c:pt idx="6">
                  <c:v>0.143034774</c:v>
                </c:pt>
                <c:pt idx="7">
                  <c:v>0.190204325</c:v>
                </c:pt>
                <c:pt idx="8">
                  <c:v>0.0839240280000001</c:v>
                </c:pt>
                <c:pt idx="9">
                  <c:v>1.099849471</c:v>
                </c:pt>
                <c:pt idx="10">
                  <c:v>2.390294753</c:v>
                </c:pt>
                <c:pt idx="11">
                  <c:v>1.913469975</c:v>
                </c:pt>
                <c:pt idx="12">
                  <c:v>2.240970538000002</c:v>
                </c:pt>
                <c:pt idx="13">
                  <c:v>3.16677668</c:v>
                </c:pt>
                <c:pt idx="14">
                  <c:v>3.494802893999997</c:v>
                </c:pt>
                <c:pt idx="15">
                  <c:v>2.343450975</c:v>
                </c:pt>
                <c:pt idx="16">
                  <c:v>3.222536867000002</c:v>
                </c:pt>
                <c:pt idx="17">
                  <c:v>3.324973079</c:v>
                </c:pt>
                <c:pt idx="18">
                  <c:v>3.547082359</c:v>
                </c:pt>
                <c:pt idx="19">
                  <c:v>3.450129457</c:v>
                </c:pt>
                <c:pt idx="20">
                  <c:v>3.409123841000002</c:v>
                </c:pt>
                <c:pt idx="21">
                  <c:v>3.475332943</c:v>
                </c:pt>
                <c:pt idx="22">
                  <c:v>2.836723742</c:v>
                </c:pt>
                <c:pt idx="23">
                  <c:v>1.78206302886956</c:v>
                </c:pt>
              </c:numCache>
            </c:numRef>
          </c:val>
        </c:ser>
        <c:ser>
          <c:idx val="1"/>
          <c:order val="1"/>
          <c:tx>
            <c:strRef>
              <c:f>power!$E$1</c:f>
              <c:strCache>
                <c:ptCount val="1"/>
                <c:pt idx="0">
                  <c:v>BW(0.5,2)</c:v>
                </c:pt>
              </c:strCache>
            </c:strRef>
          </c:tx>
          <c:invertIfNegative val="0"/>
          <c:cat>
            <c:strRef>
              <c:f>power!$A$2:$A$25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power!$E$2:$E$25</c:f>
              <c:numCache>
                <c:formatCode>General</c:formatCode>
                <c:ptCount val="24"/>
                <c:pt idx="0">
                  <c:v>0.0787446740000001</c:v>
                </c:pt>
                <c:pt idx="1">
                  <c:v>0.074162865</c:v>
                </c:pt>
                <c:pt idx="2">
                  <c:v>0.091157749</c:v>
                </c:pt>
                <c:pt idx="3">
                  <c:v>0.076972475</c:v>
                </c:pt>
                <c:pt idx="4">
                  <c:v>0.206976282</c:v>
                </c:pt>
                <c:pt idx="5">
                  <c:v>0.161610132</c:v>
                </c:pt>
                <c:pt idx="6">
                  <c:v>0.142751237</c:v>
                </c:pt>
                <c:pt idx="7">
                  <c:v>0.225449615</c:v>
                </c:pt>
                <c:pt idx="8">
                  <c:v>0.126142227</c:v>
                </c:pt>
                <c:pt idx="9">
                  <c:v>1.5984337</c:v>
                </c:pt>
                <c:pt idx="10">
                  <c:v>2.475392982</c:v>
                </c:pt>
                <c:pt idx="11">
                  <c:v>2.190521434</c:v>
                </c:pt>
                <c:pt idx="12">
                  <c:v>2.466816952999999</c:v>
                </c:pt>
                <c:pt idx="13">
                  <c:v>3.245026437</c:v>
                </c:pt>
                <c:pt idx="14">
                  <c:v>3.498245721999999</c:v>
                </c:pt>
                <c:pt idx="15">
                  <c:v>2.52266877</c:v>
                </c:pt>
                <c:pt idx="16">
                  <c:v>3.248635509</c:v>
                </c:pt>
                <c:pt idx="17">
                  <c:v>3.325656449999998</c:v>
                </c:pt>
                <c:pt idx="18">
                  <c:v>3.545914233</c:v>
                </c:pt>
                <c:pt idx="19">
                  <c:v>3.460777006000001</c:v>
                </c:pt>
                <c:pt idx="20">
                  <c:v>3.407934774000002</c:v>
                </c:pt>
                <c:pt idx="21">
                  <c:v>3.475473337999999</c:v>
                </c:pt>
                <c:pt idx="22">
                  <c:v>3.030426298</c:v>
                </c:pt>
                <c:pt idx="23">
                  <c:v>1.85547351573913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1169160"/>
        <c:axId val="491172168"/>
      </c:barChart>
      <c:catAx>
        <c:axId val="491169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800"/>
            </a:pPr>
            <a:endParaRPr lang="en-US"/>
          </a:p>
        </c:txPr>
        <c:crossAx val="491172168"/>
        <c:crosses val="autoZero"/>
        <c:auto val="1"/>
        <c:lblAlgn val="ctr"/>
        <c:lblOffset val="100"/>
        <c:noMultiLvlLbl val="0"/>
      </c:catAx>
      <c:valAx>
        <c:axId val="4911721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 dirty="0" smtClean="0"/>
                  <a:t>System Power </a:t>
                </a:r>
                <a:r>
                  <a:rPr lang="en-US" sz="2200" dirty="0"/>
                  <a:t>Reduction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91169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8678519094578"/>
          <c:y val="0.22221323511689"/>
          <c:w val="0.217214457567804"/>
          <c:h val="0.149137021579559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4695607739298"/>
          <c:y val="0.0514005540974045"/>
          <c:w val="0.859382505284185"/>
          <c:h val="0.8608679644211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energy!$D$1</c:f>
              <c:strCache>
                <c:ptCount val="1"/>
                <c:pt idx="0">
                  <c:v>BW(0.5,1)</c:v>
                </c:pt>
              </c:strCache>
            </c:strRef>
          </c:tx>
          <c:invertIfNegative val="0"/>
          <c:cat>
            <c:strRef>
              <c:f>energy!$A$2:$A$25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energy!$D$2:$D$25</c:f>
              <c:numCache>
                <c:formatCode>General</c:formatCode>
                <c:ptCount val="24"/>
                <c:pt idx="0">
                  <c:v>0.713052617</c:v>
                </c:pt>
                <c:pt idx="1">
                  <c:v>0.019213625</c:v>
                </c:pt>
                <c:pt idx="2">
                  <c:v>0.295202578</c:v>
                </c:pt>
                <c:pt idx="3">
                  <c:v>0.157280032</c:v>
                </c:pt>
                <c:pt idx="4">
                  <c:v>0.287793485</c:v>
                </c:pt>
                <c:pt idx="5">
                  <c:v>-0.336701447</c:v>
                </c:pt>
                <c:pt idx="6">
                  <c:v>-0.05878707</c:v>
                </c:pt>
                <c:pt idx="7">
                  <c:v>0.274729805</c:v>
                </c:pt>
                <c:pt idx="8">
                  <c:v>0.270937348</c:v>
                </c:pt>
                <c:pt idx="9">
                  <c:v>1.195913016</c:v>
                </c:pt>
                <c:pt idx="10">
                  <c:v>3.143970194</c:v>
                </c:pt>
                <c:pt idx="11">
                  <c:v>2.669049801</c:v>
                </c:pt>
                <c:pt idx="12">
                  <c:v>2.414278769</c:v>
                </c:pt>
                <c:pt idx="13">
                  <c:v>3.974222682999999</c:v>
                </c:pt>
                <c:pt idx="14">
                  <c:v>4.189024511999984</c:v>
                </c:pt>
                <c:pt idx="15">
                  <c:v>3.091698943999999</c:v>
                </c:pt>
                <c:pt idx="16">
                  <c:v>3.597581786000002</c:v>
                </c:pt>
                <c:pt idx="17">
                  <c:v>4.218003271999986</c:v>
                </c:pt>
                <c:pt idx="18">
                  <c:v>4.888628600000001</c:v>
                </c:pt>
                <c:pt idx="19">
                  <c:v>4.931085806</c:v>
                </c:pt>
                <c:pt idx="20">
                  <c:v>4.859170848999969</c:v>
                </c:pt>
                <c:pt idx="21">
                  <c:v>5.055607522999995</c:v>
                </c:pt>
                <c:pt idx="22">
                  <c:v>3.800768620999999</c:v>
                </c:pt>
                <c:pt idx="23">
                  <c:v>2.332683710826079</c:v>
                </c:pt>
              </c:numCache>
            </c:numRef>
          </c:val>
        </c:ser>
        <c:ser>
          <c:idx val="1"/>
          <c:order val="1"/>
          <c:tx>
            <c:strRef>
              <c:f>energy!$E$1</c:f>
              <c:strCache>
                <c:ptCount val="1"/>
                <c:pt idx="0">
                  <c:v>BW(0.5,2)</c:v>
                </c:pt>
              </c:strCache>
            </c:strRef>
          </c:tx>
          <c:invertIfNegative val="0"/>
          <c:cat>
            <c:strRef>
              <c:f>energy!$A$2:$A$25</c:f>
              <c:strCache>
                <c:ptCount val="24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  <c:pt idx="23">
                  <c:v>AVG</c:v>
                </c:pt>
              </c:strCache>
            </c:strRef>
          </c:cat>
          <c:val>
            <c:numRef>
              <c:f>energy!$E$2:$E$25</c:f>
              <c:numCache>
                <c:formatCode>General</c:formatCode>
                <c:ptCount val="24"/>
                <c:pt idx="0">
                  <c:v>0.053352798</c:v>
                </c:pt>
                <c:pt idx="1">
                  <c:v>0.081996469</c:v>
                </c:pt>
                <c:pt idx="2">
                  <c:v>0.264768489</c:v>
                </c:pt>
                <c:pt idx="3">
                  <c:v>-0.307616134</c:v>
                </c:pt>
                <c:pt idx="4">
                  <c:v>0.23390161</c:v>
                </c:pt>
                <c:pt idx="5">
                  <c:v>0.285645028</c:v>
                </c:pt>
                <c:pt idx="6">
                  <c:v>0.287070677</c:v>
                </c:pt>
                <c:pt idx="7">
                  <c:v>0.894101435</c:v>
                </c:pt>
                <c:pt idx="8">
                  <c:v>0.462264919</c:v>
                </c:pt>
                <c:pt idx="9">
                  <c:v>0.761367219</c:v>
                </c:pt>
                <c:pt idx="10">
                  <c:v>3.016825685999997</c:v>
                </c:pt>
                <c:pt idx="11">
                  <c:v>2.939135248000002</c:v>
                </c:pt>
                <c:pt idx="12">
                  <c:v>2.685438265</c:v>
                </c:pt>
                <c:pt idx="13">
                  <c:v>3.976320691</c:v>
                </c:pt>
                <c:pt idx="14">
                  <c:v>4.184696404</c:v>
                </c:pt>
                <c:pt idx="15">
                  <c:v>3.055487238</c:v>
                </c:pt>
                <c:pt idx="16">
                  <c:v>4.145223959</c:v>
                </c:pt>
                <c:pt idx="17">
                  <c:v>4.561094417999985</c:v>
                </c:pt>
                <c:pt idx="18">
                  <c:v>4.929250865</c:v>
                </c:pt>
                <c:pt idx="19">
                  <c:v>5.149869977999995</c:v>
                </c:pt>
                <c:pt idx="20">
                  <c:v>4.70349379100001</c:v>
                </c:pt>
                <c:pt idx="21">
                  <c:v>5.125710546999947</c:v>
                </c:pt>
                <c:pt idx="22">
                  <c:v>4.381047835</c:v>
                </c:pt>
                <c:pt idx="23">
                  <c:v>2.429149888478259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1248808"/>
        <c:axId val="491251816"/>
      </c:barChart>
      <c:catAx>
        <c:axId val="491248808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 rot="-5400000" vert="horz"/>
          <a:lstStyle/>
          <a:p>
            <a:pPr>
              <a:defRPr sz="1800"/>
            </a:pPr>
            <a:endParaRPr lang="en-US"/>
          </a:p>
        </c:txPr>
        <c:crossAx val="491251816"/>
        <c:crosses val="autoZero"/>
        <c:auto val="1"/>
        <c:lblAlgn val="ctr"/>
        <c:lblOffset val="100"/>
        <c:noMultiLvlLbl val="0"/>
      </c:catAx>
      <c:valAx>
        <c:axId val="491251816"/>
        <c:scaling>
          <c:orientation val="minMax"/>
          <c:max val="6.0"/>
          <c:min val="-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200"/>
                </a:pPr>
                <a:r>
                  <a:rPr lang="en-US" sz="2200" dirty="0" smtClean="0"/>
                  <a:t>System Energy </a:t>
                </a:r>
                <a:r>
                  <a:rPr lang="en-US" sz="2200" dirty="0"/>
                  <a:t>Reduction</a:t>
                </a:r>
                <a:r>
                  <a:rPr lang="en-US" sz="2200" baseline="0" dirty="0"/>
                  <a:t> (%)</a:t>
                </a:r>
                <a:endParaRPr lang="en-US" sz="22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91248808"/>
        <c:crosses val="autoZero"/>
        <c:crossBetween val="between"/>
        <c:majorUnit val="1.0"/>
        <c:minorUnit val="0.2"/>
      </c:valAx>
    </c:plotArea>
    <c:legend>
      <c:legendPos val="r"/>
      <c:layout>
        <c:manualLayout>
          <c:xMode val="edge"/>
          <c:yMode val="edge"/>
          <c:x val="0.148962702592977"/>
          <c:y val="0.209206303963136"/>
          <c:w val="0.257249320604836"/>
          <c:h val="0.152848540991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200"/>
            </a:pPr>
            <a:r>
              <a:rPr lang="en-US" sz="2200"/>
              <a:t>Sleep State Residency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ckelow!$B$1</c:f>
              <c:strCache>
                <c:ptCount val="1"/>
                <c:pt idx="0">
                  <c:v>CKE-low Residency</c:v>
                </c:pt>
              </c:strCache>
            </c:strRef>
          </c:tx>
          <c:invertIfNegative val="0"/>
          <c:cat>
            <c:strRef>
              <c:f>ckelow!$A$2:$A$24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ckelow!$B$2:$B$24</c:f>
              <c:numCache>
                <c:formatCode>0.00%</c:formatCode>
                <c:ptCount val="23"/>
                <c:pt idx="0">
                  <c:v>0.015242</c:v>
                </c:pt>
                <c:pt idx="1">
                  <c:v>0.018593</c:v>
                </c:pt>
                <c:pt idx="2">
                  <c:v>0.026642</c:v>
                </c:pt>
                <c:pt idx="3">
                  <c:v>0.02386</c:v>
                </c:pt>
                <c:pt idx="4">
                  <c:v>0.048702</c:v>
                </c:pt>
                <c:pt idx="5">
                  <c:v>0.04293</c:v>
                </c:pt>
                <c:pt idx="6">
                  <c:v>0.022079</c:v>
                </c:pt>
                <c:pt idx="7">
                  <c:v>0.048622</c:v>
                </c:pt>
                <c:pt idx="8">
                  <c:v>0.032973</c:v>
                </c:pt>
                <c:pt idx="9">
                  <c:v>0.040465</c:v>
                </c:pt>
                <c:pt idx="10">
                  <c:v>0.040275</c:v>
                </c:pt>
                <c:pt idx="11">
                  <c:v>0.026781</c:v>
                </c:pt>
                <c:pt idx="12">
                  <c:v>0.024897</c:v>
                </c:pt>
                <c:pt idx="13">
                  <c:v>0.027754</c:v>
                </c:pt>
                <c:pt idx="14">
                  <c:v>0.024359</c:v>
                </c:pt>
                <c:pt idx="15">
                  <c:v>0.038534</c:v>
                </c:pt>
                <c:pt idx="16">
                  <c:v>0.03365</c:v>
                </c:pt>
                <c:pt idx="17">
                  <c:v>0.018367</c:v>
                </c:pt>
                <c:pt idx="18">
                  <c:v>0.025418</c:v>
                </c:pt>
                <c:pt idx="19">
                  <c:v>0.037019</c:v>
                </c:pt>
                <c:pt idx="20">
                  <c:v>0.014163</c:v>
                </c:pt>
                <c:pt idx="21">
                  <c:v>0.080439</c:v>
                </c:pt>
                <c:pt idx="22">
                  <c:v>0.030256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5059320"/>
        <c:axId val="465062360"/>
      </c:barChart>
      <c:catAx>
        <c:axId val="465059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600"/>
            </a:pPr>
            <a:endParaRPr lang="en-US"/>
          </a:p>
        </c:txPr>
        <c:crossAx val="465062360"/>
        <c:crosses val="autoZero"/>
        <c:auto val="1"/>
        <c:lblAlgn val="ctr"/>
        <c:lblOffset val="100"/>
        <c:noMultiLvlLbl val="0"/>
      </c:catAx>
      <c:valAx>
        <c:axId val="465062360"/>
        <c:scaling>
          <c:orientation val="minMax"/>
          <c:max val="0.08"/>
          <c:min val="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700" dirty="0" smtClean="0"/>
                  <a:t>Time Spent in Sleep </a:t>
                </a:r>
                <a:r>
                  <a:rPr lang="en-US" sz="1700" baseline="0" dirty="0" smtClean="0"/>
                  <a:t> States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0152777777777778"/>
              <c:y val="0.075203564670695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2200"/>
            </a:pPr>
            <a:endParaRPr lang="en-US"/>
          </a:p>
        </c:txPr>
        <c:crossAx val="465059320"/>
        <c:crosses val="autoZero"/>
        <c:crossBetween val="between"/>
        <c:majorUnit val="0.02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200"/>
            </a:pPr>
            <a:r>
              <a:rPr lang="en-US" sz="2200"/>
              <a:t>Memory Bandwidth for SPEC CPU2006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Per-Channel Bandwidth</c:v>
          </c:tx>
          <c:invertIfNegative val="0"/>
          <c:cat>
            <c:strRef>
              <c:f>bw!$A$1:$A$23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bw!$B$1:$B$23</c:f>
              <c:numCache>
                <c:formatCode>General</c:formatCode>
                <c:ptCount val="23"/>
                <c:pt idx="0">
                  <c:v>6.63790704666663</c:v>
                </c:pt>
                <c:pt idx="1">
                  <c:v>5.811353938333332</c:v>
                </c:pt>
                <c:pt idx="2">
                  <c:v>5.72413065999995</c:v>
                </c:pt>
                <c:pt idx="3">
                  <c:v>5.546507913333337</c:v>
                </c:pt>
                <c:pt idx="4">
                  <c:v>5.221419963333331</c:v>
                </c:pt>
                <c:pt idx="5">
                  <c:v>4.84549175833333</c:v>
                </c:pt>
                <c:pt idx="6">
                  <c:v>4.132905468333329</c:v>
                </c:pt>
                <c:pt idx="7">
                  <c:v>2.844678053333327</c:v>
                </c:pt>
                <c:pt idx="8">
                  <c:v>2.777398048333337</c:v>
                </c:pt>
                <c:pt idx="9">
                  <c:v>1.886369495</c:v>
                </c:pt>
                <c:pt idx="10">
                  <c:v>1.168853330666662</c:v>
                </c:pt>
                <c:pt idx="11">
                  <c:v>1.133251031333332</c:v>
                </c:pt>
                <c:pt idx="12">
                  <c:v>0.763447743999999</c:v>
                </c:pt>
                <c:pt idx="13">
                  <c:v>0.332581189833333</c:v>
                </c:pt>
                <c:pt idx="14">
                  <c:v>0.280747740666666</c:v>
                </c:pt>
                <c:pt idx="15">
                  <c:v>0.657565492</c:v>
                </c:pt>
                <c:pt idx="16">
                  <c:v>0.323485837333333</c:v>
                </c:pt>
                <c:pt idx="17">
                  <c:v>0.196841596999999</c:v>
                </c:pt>
                <c:pt idx="18">
                  <c:v>0.0613565090166666</c:v>
                </c:pt>
                <c:pt idx="19">
                  <c:v>0.263298903666666</c:v>
                </c:pt>
                <c:pt idx="20">
                  <c:v>0.0149986752633333</c:v>
                </c:pt>
                <c:pt idx="21">
                  <c:v>0.00751737510333333</c:v>
                </c:pt>
                <c:pt idx="22">
                  <c:v>0.364803991166666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9233944"/>
        <c:axId val="456132808"/>
      </c:barChart>
      <c:catAx>
        <c:axId val="419233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56132808"/>
        <c:crosses val="autoZero"/>
        <c:auto val="1"/>
        <c:lblAlgn val="ctr"/>
        <c:lblOffset val="100"/>
        <c:noMultiLvlLbl val="0"/>
      </c:catAx>
      <c:valAx>
        <c:axId val="4561328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Bandwidth/channel (GB/s)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19233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/>
            </a:pPr>
            <a:r>
              <a:rPr lang="en-US" sz="2000" dirty="0"/>
              <a:t>Minimum</a:t>
            </a:r>
            <a:r>
              <a:rPr lang="en-US" sz="2000" baseline="0" dirty="0"/>
              <a:t> Stable Voltage for 8 </a:t>
            </a:r>
            <a:r>
              <a:rPr lang="en-US" sz="2000" baseline="0" dirty="0" smtClean="0"/>
              <a:t>DIMMs in a Real System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2868309939518"/>
          <c:y val="0.195423017036592"/>
          <c:w val="0.767131690060482"/>
          <c:h val="0.596029327855757"/>
        </c:manualLayout>
      </c:layout>
      <c:lineChart>
        <c:grouping val="standard"/>
        <c:varyColors val="0"/>
        <c:ser>
          <c:idx val="0"/>
          <c:order val="0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voltage!$B$2:$D$2</c:f>
              <c:numCache>
                <c:formatCode>General</c:formatCode>
                <c:ptCount val="3"/>
                <c:pt idx="0">
                  <c:v>1.27</c:v>
                </c:pt>
                <c:pt idx="1">
                  <c:v>1.180000000000001</c:v>
                </c:pt>
                <c:pt idx="2">
                  <c:v>1.159999999999997</c:v>
                </c:pt>
              </c:numCache>
            </c:numRef>
          </c:val>
          <c:smooth val="0"/>
        </c:ser>
        <c:ser>
          <c:idx val="1"/>
          <c:order val="1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voltage!$B$3:$D$3</c:f>
              <c:numCache>
                <c:formatCode>General</c:formatCode>
                <c:ptCount val="3"/>
                <c:pt idx="0">
                  <c:v>1.35</c:v>
                </c:pt>
                <c:pt idx="1">
                  <c:v>1.24</c:v>
                </c:pt>
                <c:pt idx="2">
                  <c:v>1.2</c:v>
                </c:pt>
              </c:numCache>
            </c:numRef>
          </c:val>
          <c:smooth val="0"/>
        </c:ser>
        <c:ser>
          <c:idx val="2"/>
          <c:order val="2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voltage!$B$4:$D$4</c:f>
              <c:numCache>
                <c:formatCode>General</c:formatCode>
                <c:ptCount val="3"/>
                <c:pt idx="0">
                  <c:v>1.31</c:v>
                </c:pt>
                <c:pt idx="1">
                  <c:v>1.180000000000001</c:v>
                </c:pt>
                <c:pt idx="2">
                  <c:v>1.170000000000001</c:v>
                </c:pt>
              </c:numCache>
            </c:numRef>
          </c:val>
          <c:smooth val="0"/>
        </c:ser>
        <c:ser>
          <c:idx val="3"/>
          <c:order val="3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voltage!$B$5:$D$5</c:f>
              <c:numCache>
                <c:formatCode>General</c:formatCode>
                <c:ptCount val="3"/>
                <c:pt idx="0">
                  <c:v>1.27</c:v>
                </c:pt>
                <c:pt idx="1">
                  <c:v>1.190000000000001</c:v>
                </c:pt>
                <c:pt idx="2">
                  <c:v>1.2</c:v>
                </c:pt>
              </c:numCache>
            </c:numRef>
          </c:val>
          <c:smooth val="0"/>
        </c:ser>
        <c:ser>
          <c:idx val="4"/>
          <c:order val="4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voltage!$B$6:$D$6</c:f>
              <c:numCache>
                <c:formatCode>General</c:formatCode>
                <c:ptCount val="3"/>
                <c:pt idx="0">
                  <c:v>1.22</c:v>
                </c:pt>
                <c:pt idx="1">
                  <c:v>1.129999999999997</c:v>
                </c:pt>
                <c:pt idx="2">
                  <c:v>1.1</c:v>
                </c:pt>
              </c:numCache>
            </c:numRef>
          </c:val>
          <c:smooth val="0"/>
        </c:ser>
        <c:ser>
          <c:idx val="5"/>
          <c:order val="5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voltage!$B$7:$D$7</c:f>
              <c:numCache>
                <c:formatCode>General</c:formatCode>
                <c:ptCount val="3"/>
                <c:pt idx="0">
                  <c:v>1.24</c:v>
                </c:pt>
                <c:pt idx="1">
                  <c:v>1.170000000000001</c:v>
                </c:pt>
                <c:pt idx="2">
                  <c:v>1.1</c:v>
                </c:pt>
              </c:numCache>
            </c:numRef>
          </c:val>
          <c:smooth val="0"/>
        </c:ser>
        <c:ser>
          <c:idx val="6"/>
          <c:order val="6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voltage!$B$8:$D$8</c:f>
              <c:numCache>
                <c:formatCode>General</c:formatCode>
                <c:ptCount val="3"/>
                <c:pt idx="0">
                  <c:v>1.32</c:v>
                </c:pt>
                <c:pt idx="1">
                  <c:v>1.27</c:v>
                </c:pt>
                <c:pt idx="2">
                  <c:v>1.24</c:v>
                </c:pt>
              </c:numCache>
            </c:numRef>
          </c:val>
          <c:smooth val="0"/>
        </c:ser>
        <c:ser>
          <c:idx val="7"/>
          <c:order val="7"/>
          <c:tx>
            <c:v/>
          </c:tx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voltage!$B$9:$D$9</c:f>
              <c:numCache>
                <c:formatCode>General</c:formatCode>
                <c:ptCount val="3"/>
                <c:pt idx="0">
                  <c:v>1.26</c:v>
                </c:pt>
                <c:pt idx="1">
                  <c:v>1.26</c:v>
                </c:pt>
                <c:pt idx="2">
                  <c:v>1.21</c:v>
                </c:pt>
              </c:numCache>
            </c:numRef>
          </c:val>
          <c:smooth val="0"/>
        </c:ser>
        <c:ser>
          <c:idx val="8"/>
          <c:order val="8"/>
          <c:tx>
            <c:v>Vdd for Power Model</c:v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voltage!$B$1:$D$1</c:f>
              <c:strCache>
                <c:ptCount val="3"/>
                <c:pt idx="0">
                  <c:v>1333MHz</c:v>
                </c:pt>
                <c:pt idx="1">
                  <c:v>1066MHz</c:v>
                </c:pt>
                <c:pt idx="2">
                  <c:v>800MHz</c:v>
                </c:pt>
              </c:strCache>
            </c:strRef>
          </c:cat>
          <c:val>
            <c:numRef>
              <c:f>voltage!$B$10:$D$10</c:f>
              <c:numCache>
                <c:formatCode>General</c:formatCode>
                <c:ptCount val="3"/>
                <c:pt idx="0">
                  <c:v>1.5</c:v>
                </c:pt>
                <c:pt idx="1">
                  <c:v>1.424999999999998</c:v>
                </c:pt>
                <c:pt idx="2">
                  <c:v>1.35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2789384"/>
        <c:axId val="482792360"/>
      </c:lineChart>
      <c:catAx>
        <c:axId val="482789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2792360"/>
        <c:crosses val="autoZero"/>
        <c:auto val="1"/>
        <c:lblAlgn val="ctr"/>
        <c:lblOffset val="100"/>
        <c:noMultiLvlLbl val="0"/>
      </c:catAx>
      <c:valAx>
        <c:axId val="482792360"/>
        <c:scaling>
          <c:orientation val="minMax"/>
          <c:max val="1.6"/>
          <c:min val="1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DIMM Voltage</a:t>
                </a:r>
                <a:r>
                  <a:rPr lang="en-US" sz="2000" baseline="0"/>
                  <a:t> (V)</a:t>
                </a:r>
                <a:endParaRPr lang="en-US" sz="20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2789384"/>
        <c:crosses val="autoZero"/>
        <c:crossBetween val="between"/>
        <c:majorUnit val="0.1"/>
        <c:minorUnit val="0.05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373345505724828"/>
          <c:y val="0.169685254752416"/>
          <c:w val="0.588475158883078"/>
          <c:h val="0.13965660542432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Memory Bandwidth for SPEC CPU2006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Per-Channel Bandwidth</c:v>
          </c:tx>
          <c:invertIfNegative val="0"/>
          <c:cat>
            <c:strRef>
              <c:f>bw!$A$1:$A$23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bw!$B$1:$B$23</c:f>
              <c:numCache>
                <c:formatCode>General</c:formatCode>
                <c:ptCount val="23"/>
                <c:pt idx="0">
                  <c:v>6.637907046666633</c:v>
                </c:pt>
                <c:pt idx="1">
                  <c:v>5.811353938333332</c:v>
                </c:pt>
                <c:pt idx="2">
                  <c:v>5.724130659999955</c:v>
                </c:pt>
                <c:pt idx="3">
                  <c:v>5.546507913333337</c:v>
                </c:pt>
                <c:pt idx="4">
                  <c:v>5.221419963333331</c:v>
                </c:pt>
                <c:pt idx="5">
                  <c:v>4.84549175833333</c:v>
                </c:pt>
                <c:pt idx="6">
                  <c:v>4.132905468333329</c:v>
                </c:pt>
                <c:pt idx="7">
                  <c:v>2.844678053333327</c:v>
                </c:pt>
                <c:pt idx="8">
                  <c:v>2.777398048333334</c:v>
                </c:pt>
                <c:pt idx="9">
                  <c:v>1.886369495</c:v>
                </c:pt>
                <c:pt idx="10">
                  <c:v>1.168853330666662</c:v>
                </c:pt>
                <c:pt idx="11">
                  <c:v>1.133251031333331</c:v>
                </c:pt>
                <c:pt idx="12">
                  <c:v>0.763447743999999</c:v>
                </c:pt>
                <c:pt idx="13">
                  <c:v>0.332581189833333</c:v>
                </c:pt>
                <c:pt idx="14">
                  <c:v>0.280747740666666</c:v>
                </c:pt>
                <c:pt idx="15">
                  <c:v>0.657565492</c:v>
                </c:pt>
                <c:pt idx="16">
                  <c:v>0.323485837333333</c:v>
                </c:pt>
                <c:pt idx="17">
                  <c:v>0.196841596999999</c:v>
                </c:pt>
                <c:pt idx="18">
                  <c:v>0.0613565090166666</c:v>
                </c:pt>
                <c:pt idx="19">
                  <c:v>0.263298903666666</c:v>
                </c:pt>
                <c:pt idx="20">
                  <c:v>0.0149986752633333</c:v>
                </c:pt>
                <c:pt idx="21">
                  <c:v>0.00751737510333333</c:v>
                </c:pt>
                <c:pt idx="22">
                  <c:v>0.364803991166666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880296"/>
        <c:axId val="482883336"/>
      </c:barChart>
      <c:catAx>
        <c:axId val="482880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482883336"/>
        <c:crosses val="autoZero"/>
        <c:auto val="1"/>
        <c:lblAlgn val="ctr"/>
        <c:lblOffset val="100"/>
        <c:noMultiLvlLbl val="0"/>
      </c:catAx>
      <c:valAx>
        <c:axId val="4828833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/>
                  <a:t>Bandwidth/channel (GB/s)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28802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Performance Loss,</a:t>
            </a:r>
            <a:r>
              <a:rPr lang="en-US" baseline="0"/>
              <a:t> Static Frequency Scaling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3493471083105"/>
          <c:y val="0.144763119052132"/>
          <c:w val="0.811818377071798"/>
          <c:h val="0.5627882400914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1333-&gt;800</c:v>
                </c:pt>
              </c:strCache>
            </c:strRef>
          </c:tx>
          <c:invertIfNegative val="0"/>
          <c:cat>
            <c:strRef>
              <c:f>Sheet3!$A$2:$A$24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Sheet3!$B$2:$B$24</c:f>
              <c:numCache>
                <c:formatCode>General</c:formatCode>
                <c:ptCount val="23"/>
                <c:pt idx="0">
                  <c:v>67.62680091999954</c:v>
                </c:pt>
                <c:pt idx="1">
                  <c:v>44.41965237</c:v>
                </c:pt>
                <c:pt idx="2">
                  <c:v>43.63567852000001</c:v>
                </c:pt>
                <c:pt idx="3">
                  <c:v>38.56769292000001</c:v>
                </c:pt>
                <c:pt idx="4">
                  <c:v>33.40972926</c:v>
                </c:pt>
                <c:pt idx="5">
                  <c:v>29.75274361999992</c:v>
                </c:pt>
                <c:pt idx="6">
                  <c:v>20.57842855999996</c:v>
                </c:pt>
                <c:pt idx="7">
                  <c:v>11.05759877</c:v>
                </c:pt>
                <c:pt idx="8">
                  <c:v>7.657105835999961</c:v>
                </c:pt>
                <c:pt idx="9">
                  <c:v>5.657053379999965</c:v>
                </c:pt>
                <c:pt idx="10">
                  <c:v>4.961014705</c:v>
                </c:pt>
                <c:pt idx="11">
                  <c:v>2.077059092</c:v>
                </c:pt>
                <c:pt idx="12">
                  <c:v>1.30641024</c:v>
                </c:pt>
                <c:pt idx="13">
                  <c:v>0.931839534</c:v>
                </c:pt>
                <c:pt idx="14">
                  <c:v>0.843342204</c:v>
                </c:pt>
                <c:pt idx="15">
                  <c:v>0.601138585</c:v>
                </c:pt>
                <c:pt idx="16">
                  <c:v>0.496157456</c:v>
                </c:pt>
                <c:pt idx="17">
                  <c:v>0.294636749</c:v>
                </c:pt>
                <c:pt idx="18">
                  <c:v>0.045152567</c:v>
                </c:pt>
                <c:pt idx="19">
                  <c:v>-0.058280537</c:v>
                </c:pt>
                <c:pt idx="20">
                  <c:v>-0.113971787</c:v>
                </c:pt>
                <c:pt idx="21">
                  <c:v>-0.21603725</c:v>
                </c:pt>
                <c:pt idx="22">
                  <c:v>-0.236756239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1333-&gt;1066</c:v>
                </c:pt>
              </c:strCache>
            </c:strRef>
          </c:tx>
          <c:invertIfNegative val="0"/>
          <c:cat>
            <c:strRef>
              <c:f>Sheet3!$A$2:$A$24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Sheet3!$C$2:$C$24</c:f>
              <c:numCache>
                <c:formatCode>General</c:formatCode>
                <c:ptCount val="23"/>
                <c:pt idx="0">
                  <c:v>28.44779211999996</c:v>
                </c:pt>
                <c:pt idx="1">
                  <c:v>14.92485286</c:v>
                </c:pt>
                <c:pt idx="2">
                  <c:v>13.07619992</c:v>
                </c:pt>
                <c:pt idx="3">
                  <c:v>12.67435729</c:v>
                </c:pt>
                <c:pt idx="4">
                  <c:v>10.72687085</c:v>
                </c:pt>
                <c:pt idx="5">
                  <c:v>7.436199966</c:v>
                </c:pt>
                <c:pt idx="6">
                  <c:v>4.912205805</c:v>
                </c:pt>
                <c:pt idx="7">
                  <c:v>4.080509860999977</c:v>
                </c:pt>
                <c:pt idx="8">
                  <c:v>2.175028093999998</c:v>
                </c:pt>
                <c:pt idx="9">
                  <c:v>1.658985178000001</c:v>
                </c:pt>
                <c:pt idx="10">
                  <c:v>1.540468178</c:v>
                </c:pt>
                <c:pt idx="11">
                  <c:v>0.576755794</c:v>
                </c:pt>
                <c:pt idx="12">
                  <c:v>0.951083295</c:v>
                </c:pt>
                <c:pt idx="13">
                  <c:v>0.375139223</c:v>
                </c:pt>
                <c:pt idx="14">
                  <c:v>0.774506491</c:v>
                </c:pt>
                <c:pt idx="15">
                  <c:v>0.229855747</c:v>
                </c:pt>
                <c:pt idx="16">
                  <c:v>0.168433952</c:v>
                </c:pt>
                <c:pt idx="17">
                  <c:v>0.558615785</c:v>
                </c:pt>
                <c:pt idx="18">
                  <c:v>-0.000404231</c:v>
                </c:pt>
                <c:pt idx="19">
                  <c:v>0.037662423</c:v>
                </c:pt>
                <c:pt idx="20">
                  <c:v>-0.010955681</c:v>
                </c:pt>
                <c:pt idx="21">
                  <c:v>-0.101069578</c:v>
                </c:pt>
                <c:pt idx="22">
                  <c:v>-0.097227227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956920"/>
        <c:axId val="482959928"/>
      </c:barChart>
      <c:catAx>
        <c:axId val="482956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482959928"/>
        <c:crosses val="autoZero"/>
        <c:auto val="1"/>
        <c:lblAlgn val="ctr"/>
        <c:lblOffset val="100"/>
        <c:noMultiLvlLbl val="0"/>
      </c:catAx>
      <c:valAx>
        <c:axId val="482959928"/>
        <c:scaling>
          <c:orientation val="minMax"/>
          <c:max val="80.0"/>
          <c:min val="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Performance</a:t>
                </a:r>
                <a:r>
                  <a:rPr lang="en-US" sz="2000" baseline="0" dirty="0" smtClean="0"/>
                  <a:t> </a:t>
                </a:r>
                <a:r>
                  <a:rPr lang="en-US" sz="2000" dirty="0" smtClean="0"/>
                  <a:t>Drop </a:t>
                </a:r>
                <a:r>
                  <a:rPr lang="en-US" sz="2000" dirty="0"/>
                  <a:t>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2956920"/>
        <c:crosses val="autoZero"/>
        <c:crossBetween val="between"/>
        <c:majorUnit val="10.0"/>
        <c:minorUnit val="2.0"/>
      </c:valAx>
    </c:plotArea>
    <c:legend>
      <c:legendPos val="r"/>
      <c:layout>
        <c:manualLayout>
          <c:xMode val="edge"/>
          <c:yMode val="edge"/>
          <c:x val="0.520954929177542"/>
          <c:y val="0.318382926423037"/>
          <c:w val="0.298476088547184"/>
          <c:h val="0.26210927135202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Performance Loss,</a:t>
            </a:r>
            <a:r>
              <a:rPr lang="en-US" baseline="0"/>
              <a:t> Static Frequency Scaling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4768311728024"/>
          <c:y val="0.144763119052132"/>
          <c:w val="0.806270526863754"/>
          <c:h val="0.5627882400914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1333-&gt;800</c:v>
                </c:pt>
              </c:strCache>
            </c:strRef>
          </c:tx>
          <c:invertIfNegative val="0"/>
          <c:cat>
            <c:strRef>
              <c:f>Sheet3!$A$2:$A$24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Sheet3!$B$2:$B$24</c:f>
              <c:numCache>
                <c:formatCode>General</c:formatCode>
                <c:ptCount val="23"/>
                <c:pt idx="0">
                  <c:v>67.62680091999954</c:v>
                </c:pt>
                <c:pt idx="1">
                  <c:v>44.41965237</c:v>
                </c:pt>
                <c:pt idx="2">
                  <c:v>43.63567852000001</c:v>
                </c:pt>
                <c:pt idx="3">
                  <c:v>38.56769292000001</c:v>
                </c:pt>
                <c:pt idx="4">
                  <c:v>33.40972926</c:v>
                </c:pt>
                <c:pt idx="5">
                  <c:v>29.75274361999992</c:v>
                </c:pt>
                <c:pt idx="6">
                  <c:v>20.57842855999996</c:v>
                </c:pt>
                <c:pt idx="7">
                  <c:v>11.05759877</c:v>
                </c:pt>
                <c:pt idx="8">
                  <c:v>7.657105835999961</c:v>
                </c:pt>
                <c:pt idx="9">
                  <c:v>5.657053379999965</c:v>
                </c:pt>
                <c:pt idx="10">
                  <c:v>4.961014705</c:v>
                </c:pt>
                <c:pt idx="11">
                  <c:v>2.077059092</c:v>
                </c:pt>
                <c:pt idx="12">
                  <c:v>1.30641024</c:v>
                </c:pt>
                <c:pt idx="13">
                  <c:v>0.931839534</c:v>
                </c:pt>
                <c:pt idx="14">
                  <c:v>0.843342204</c:v>
                </c:pt>
                <c:pt idx="15">
                  <c:v>0.601138585</c:v>
                </c:pt>
                <c:pt idx="16">
                  <c:v>0.496157456</c:v>
                </c:pt>
                <c:pt idx="17">
                  <c:v>0.294636749</c:v>
                </c:pt>
                <c:pt idx="18">
                  <c:v>0.045152567</c:v>
                </c:pt>
                <c:pt idx="19">
                  <c:v>-0.058280537</c:v>
                </c:pt>
                <c:pt idx="20">
                  <c:v>-0.113971787</c:v>
                </c:pt>
                <c:pt idx="21">
                  <c:v>-0.21603725</c:v>
                </c:pt>
                <c:pt idx="22">
                  <c:v>-0.236756239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1333-&gt;1066</c:v>
                </c:pt>
              </c:strCache>
            </c:strRef>
          </c:tx>
          <c:invertIfNegative val="0"/>
          <c:cat>
            <c:strRef>
              <c:f>Sheet3!$A$2:$A$24</c:f>
              <c:strCache>
                <c:ptCount val="23"/>
                <c:pt idx="0">
                  <c:v>lbm</c:v>
                </c:pt>
                <c:pt idx="1">
                  <c:v>GemsFDTD</c:v>
                </c:pt>
                <c:pt idx="2">
                  <c:v>milc</c:v>
                </c:pt>
                <c:pt idx="3">
                  <c:v>leslie3d</c:v>
                </c:pt>
                <c:pt idx="4">
                  <c:v>libquantum</c:v>
                </c:pt>
                <c:pt idx="5">
                  <c:v>soplex</c:v>
                </c:pt>
                <c:pt idx="6">
                  <c:v>sphinx3</c:v>
                </c:pt>
                <c:pt idx="7">
                  <c:v>mcf</c:v>
                </c:pt>
                <c:pt idx="8">
                  <c:v>cactusADM</c:v>
                </c:pt>
                <c:pt idx="9">
                  <c:v>gcc</c:v>
                </c:pt>
                <c:pt idx="10">
                  <c:v>dealII</c:v>
                </c:pt>
                <c:pt idx="11">
                  <c:v>tonto</c:v>
                </c:pt>
                <c:pt idx="12">
                  <c:v>bzip2</c:v>
                </c:pt>
                <c:pt idx="13">
                  <c:v>gobmk</c:v>
                </c:pt>
                <c:pt idx="14">
                  <c:v>sjeng</c:v>
                </c:pt>
                <c:pt idx="15">
                  <c:v>calculix</c:v>
                </c:pt>
                <c:pt idx="16">
                  <c:v>perlbench</c:v>
                </c:pt>
                <c:pt idx="17">
                  <c:v>h264ref</c:v>
                </c:pt>
                <c:pt idx="18">
                  <c:v>namd</c:v>
                </c:pt>
                <c:pt idx="19">
                  <c:v>gromacs</c:v>
                </c:pt>
                <c:pt idx="20">
                  <c:v>gamess</c:v>
                </c:pt>
                <c:pt idx="21">
                  <c:v>povray</c:v>
                </c:pt>
                <c:pt idx="22">
                  <c:v>hmmer</c:v>
                </c:pt>
              </c:strCache>
            </c:strRef>
          </c:cat>
          <c:val>
            <c:numRef>
              <c:f>Sheet3!$C$2:$C$24</c:f>
              <c:numCache>
                <c:formatCode>General</c:formatCode>
                <c:ptCount val="23"/>
                <c:pt idx="0">
                  <c:v>28.44779211999996</c:v>
                </c:pt>
                <c:pt idx="1">
                  <c:v>14.92485286</c:v>
                </c:pt>
                <c:pt idx="2">
                  <c:v>13.07619992</c:v>
                </c:pt>
                <c:pt idx="3">
                  <c:v>12.67435729</c:v>
                </c:pt>
                <c:pt idx="4">
                  <c:v>10.72687085</c:v>
                </c:pt>
                <c:pt idx="5">
                  <c:v>7.436199966</c:v>
                </c:pt>
                <c:pt idx="6">
                  <c:v>4.912205805</c:v>
                </c:pt>
                <c:pt idx="7">
                  <c:v>4.080509860999977</c:v>
                </c:pt>
                <c:pt idx="8">
                  <c:v>2.175028093999998</c:v>
                </c:pt>
                <c:pt idx="9">
                  <c:v>1.658985178000001</c:v>
                </c:pt>
                <c:pt idx="10">
                  <c:v>1.540468178</c:v>
                </c:pt>
                <c:pt idx="11">
                  <c:v>0.576755794</c:v>
                </c:pt>
                <c:pt idx="12">
                  <c:v>0.951083295</c:v>
                </c:pt>
                <c:pt idx="13">
                  <c:v>0.375139223</c:v>
                </c:pt>
                <c:pt idx="14">
                  <c:v>0.774506491</c:v>
                </c:pt>
                <c:pt idx="15">
                  <c:v>0.229855747</c:v>
                </c:pt>
                <c:pt idx="16">
                  <c:v>0.168433952</c:v>
                </c:pt>
                <c:pt idx="17">
                  <c:v>0.558615785</c:v>
                </c:pt>
                <c:pt idx="18">
                  <c:v>-0.000404231</c:v>
                </c:pt>
                <c:pt idx="19">
                  <c:v>0.037662423</c:v>
                </c:pt>
                <c:pt idx="20">
                  <c:v>-0.010955681</c:v>
                </c:pt>
                <c:pt idx="21">
                  <c:v>-0.101069578</c:v>
                </c:pt>
                <c:pt idx="22">
                  <c:v>-0.097227227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3001976"/>
        <c:axId val="483004984"/>
      </c:barChart>
      <c:catAx>
        <c:axId val="4830019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400"/>
            </a:pPr>
            <a:endParaRPr lang="en-US"/>
          </a:p>
        </c:txPr>
        <c:crossAx val="483004984"/>
        <c:crosses val="autoZero"/>
        <c:auto val="1"/>
        <c:lblAlgn val="ctr"/>
        <c:lblOffset val="100"/>
        <c:noMultiLvlLbl val="0"/>
      </c:catAx>
      <c:valAx>
        <c:axId val="483004984"/>
        <c:scaling>
          <c:orientation val="minMax"/>
          <c:max val="8.0"/>
          <c:min val="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2000" dirty="0" smtClean="0"/>
                  <a:t>Performance</a:t>
                </a:r>
                <a:r>
                  <a:rPr lang="en-US" sz="2000" baseline="0" dirty="0" smtClean="0"/>
                  <a:t> 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Drop (%)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3001976"/>
        <c:crosses val="autoZero"/>
        <c:crossBetween val="between"/>
        <c:majorUnit val="2.0"/>
        <c:minorUnit val="2.0"/>
      </c:valAx>
    </c:plotArea>
    <c:legend>
      <c:legendPos val="r"/>
      <c:layout>
        <c:manualLayout>
          <c:xMode val="edge"/>
          <c:yMode val="edge"/>
          <c:x val="0.54314633000972"/>
          <c:y val="0.332970818472636"/>
          <c:w val="0.307722505560591"/>
          <c:h val="0.180417075874268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Memory Latency as a Function of Bandwidth and </a:t>
            </a:r>
            <a:r>
              <a:rPr lang="en-US" sz="1800" dirty="0" err="1" smtClean="0"/>
              <a:t>Mem</a:t>
            </a:r>
            <a:r>
              <a:rPr lang="en-US" sz="1800" dirty="0" smtClean="0"/>
              <a:t> Frequency</a:t>
            </a:r>
            <a:endParaRPr lang="en-US" sz="1800" dirty="0"/>
          </a:p>
        </c:rich>
      </c:tx>
      <c:layout>
        <c:manualLayout>
          <c:xMode val="edge"/>
          <c:yMode val="edge"/>
          <c:x val="0.113190703135792"/>
          <c:y val="0.022598870056497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9219403130164"/>
          <c:y val="0.223786758798007"/>
          <c:w val="0.786262880334402"/>
          <c:h val="0.470178638384488"/>
        </c:manualLayout>
      </c:layout>
      <c:scatterChart>
        <c:scatterStyle val="lineMarker"/>
        <c:varyColors val="0"/>
        <c:ser>
          <c:idx val="0"/>
          <c:order val="0"/>
          <c:tx>
            <c:v>800MHz</c:v>
          </c:tx>
          <c:spPr>
            <a:ln w="28575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numRef>
              <c:f>Sheet2!$A$2:$A$60</c:f>
              <c:numCache>
                <c:formatCode>General</c:formatCode>
                <c:ptCount val="59"/>
                <c:pt idx="0">
                  <c:v>4278.56666666668</c:v>
                </c:pt>
                <c:pt idx="1">
                  <c:v>4278.56666666668</c:v>
                </c:pt>
                <c:pt idx="2">
                  <c:v>4278.7</c:v>
                </c:pt>
                <c:pt idx="3">
                  <c:v>4277.93333333332</c:v>
                </c:pt>
                <c:pt idx="4">
                  <c:v>4278.033333333326</c:v>
                </c:pt>
                <c:pt idx="5">
                  <c:v>4277.66666666668</c:v>
                </c:pt>
                <c:pt idx="6">
                  <c:v>4277.7</c:v>
                </c:pt>
                <c:pt idx="7">
                  <c:v>4275.76666666668</c:v>
                </c:pt>
                <c:pt idx="8">
                  <c:v>4273.033333333326</c:v>
                </c:pt>
                <c:pt idx="9">
                  <c:v>4268.533333333326</c:v>
                </c:pt>
                <c:pt idx="10">
                  <c:v>4267.533333333326</c:v>
                </c:pt>
                <c:pt idx="11">
                  <c:v>4266.7</c:v>
                </c:pt>
                <c:pt idx="12">
                  <c:v>4258.16666666668</c:v>
                </c:pt>
                <c:pt idx="13">
                  <c:v>4229.43333333332</c:v>
                </c:pt>
                <c:pt idx="14">
                  <c:v>4149.26666666668</c:v>
                </c:pt>
                <c:pt idx="15">
                  <c:v>4122.96666666668</c:v>
                </c:pt>
                <c:pt idx="16">
                  <c:v>4120.400000000001</c:v>
                </c:pt>
                <c:pt idx="17">
                  <c:v>4104.0</c:v>
                </c:pt>
                <c:pt idx="18">
                  <c:v>4092.3</c:v>
                </c:pt>
                <c:pt idx="19">
                  <c:v>4071.566666666663</c:v>
                </c:pt>
                <c:pt idx="20">
                  <c:v>4047.7</c:v>
                </c:pt>
                <c:pt idx="21">
                  <c:v>4006.2</c:v>
                </c:pt>
                <c:pt idx="22">
                  <c:v>3939.2</c:v>
                </c:pt>
                <c:pt idx="23">
                  <c:v>3824.966666666664</c:v>
                </c:pt>
                <c:pt idx="24">
                  <c:v>3652.766666666655</c:v>
                </c:pt>
                <c:pt idx="25">
                  <c:v>3371.766666666655</c:v>
                </c:pt>
                <c:pt idx="26">
                  <c:v>2964.666666666655</c:v>
                </c:pt>
                <c:pt idx="27">
                  <c:v>2576.433333333337</c:v>
                </c:pt>
                <c:pt idx="28">
                  <c:v>2211.0</c:v>
                </c:pt>
                <c:pt idx="29">
                  <c:v>1831.733333333332</c:v>
                </c:pt>
                <c:pt idx="30">
                  <c:v>1573.833333333332</c:v>
                </c:pt>
                <c:pt idx="31">
                  <c:v>1336.9</c:v>
                </c:pt>
                <c:pt idx="32">
                  <c:v>1139.833333333332</c:v>
                </c:pt>
                <c:pt idx="33">
                  <c:v>960.4333333333335</c:v>
                </c:pt>
                <c:pt idx="34">
                  <c:v>829.2</c:v>
                </c:pt>
                <c:pt idx="35">
                  <c:v>721.0666666666666</c:v>
                </c:pt>
                <c:pt idx="36">
                  <c:v>625.2666666666666</c:v>
                </c:pt>
                <c:pt idx="37">
                  <c:v>555.1333333333335</c:v>
                </c:pt>
                <c:pt idx="38">
                  <c:v>498.8333333333333</c:v>
                </c:pt>
                <c:pt idx="39">
                  <c:v>446.2</c:v>
                </c:pt>
                <c:pt idx="40">
                  <c:v>412.9666666666667</c:v>
                </c:pt>
                <c:pt idx="41">
                  <c:v>383.9</c:v>
                </c:pt>
                <c:pt idx="42">
                  <c:v>360.3333333333333</c:v>
                </c:pt>
                <c:pt idx="43">
                  <c:v>339.8</c:v>
                </c:pt>
                <c:pt idx="44">
                  <c:v>325.1333333333335</c:v>
                </c:pt>
                <c:pt idx="45">
                  <c:v>313.4333333333333</c:v>
                </c:pt>
                <c:pt idx="46">
                  <c:v>303.1333333333335</c:v>
                </c:pt>
                <c:pt idx="47">
                  <c:v>295.7666666666667</c:v>
                </c:pt>
                <c:pt idx="48">
                  <c:v>289.8333333333333</c:v>
                </c:pt>
                <c:pt idx="49">
                  <c:v>284.3333333333333</c:v>
                </c:pt>
                <c:pt idx="50">
                  <c:v>280.8999999999999</c:v>
                </c:pt>
                <c:pt idx="51">
                  <c:v>277.9333333333333</c:v>
                </c:pt>
                <c:pt idx="52">
                  <c:v>275.5333333333334</c:v>
                </c:pt>
                <c:pt idx="53">
                  <c:v>273.4333333333333</c:v>
                </c:pt>
                <c:pt idx="54">
                  <c:v>271.9333333333333</c:v>
                </c:pt>
                <c:pt idx="55">
                  <c:v>270.7666666666667</c:v>
                </c:pt>
                <c:pt idx="56">
                  <c:v>269.7</c:v>
                </c:pt>
                <c:pt idx="57">
                  <c:v>268.9666666666667</c:v>
                </c:pt>
                <c:pt idx="58">
                  <c:v>268.366666666667</c:v>
                </c:pt>
              </c:numCache>
            </c:numRef>
          </c:xVal>
          <c:yVal>
            <c:numRef>
              <c:f>Sheet2!$C$2:$C$60</c:f>
              <c:numCache>
                <c:formatCode>General</c:formatCode>
                <c:ptCount val="59"/>
                <c:pt idx="0">
                  <c:v>157.7</c:v>
                </c:pt>
                <c:pt idx="1">
                  <c:v>157.7</c:v>
                </c:pt>
                <c:pt idx="2">
                  <c:v>157.7</c:v>
                </c:pt>
                <c:pt idx="3">
                  <c:v>157.6</c:v>
                </c:pt>
                <c:pt idx="4">
                  <c:v>157.5</c:v>
                </c:pt>
                <c:pt idx="5">
                  <c:v>157.5</c:v>
                </c:pt>
                <c:pt idx="6">
                  <c:v>157.4</c:v>
                </c:pt>
                <c:pt idx="7">
                  <c:v>157.1</c:v>
                </c:pt>
                <c:pt idx="8">
                  <c:v>156.5</c:v>
                </c:pt>
                <c:pt idx="9">
                  <c:v>155.6</c:v>
                </c:pt>
                <c:pt idx="10">
                  <c:v>155.3</c:v>
                </c:pt>
                <c:pt idx="11">
                  <c:v>155.0</c:v>
                </c:pt>
                <c:pt idx="12">
                  <c:v>153.2</c:v>
                </c:pt>
                <c:pt idx="13">
                  <c:v>147.5</c:v>
                </c:pt>
                <c:pt idx="14">
                  <c:v>135.5</c:v>
                </c:pt>
                <c:pt idx="15">
                  <c:v>132.5</c:v>
                </c:pt>
                <c:pt idx="16">
                  <c:v>132.3</c:v>
                </c:pt>
                <c:pt idx="17">
                  <c:v>130.9</c:v>
                </c:pt>
                <c:pt idx="18">
                  <c:v>129.8</c:v>
                </c:pt>
                <c:pt idx="19">
                  <c:v>127.8</c:v>
                </c:pt>
                <c:pt idx="20">
                  <c:v>125.7</c:v>
                </c:pt>
                <c:pt idx="21">
                  <c:v>121.8</c:v>
                </c:pt>
                <c:pt idx="22">
                  <c:v>116.2</c:v>
                </c:pt>
                <c:pt idx="23">
                  <c:v>109.5</c:v>
                </c:pt>
                <c:pt idx="24">
                  <c:v>102.8</c:v>
                </c:pt>
                <c:pt idx="25">
                  <c:v>96.6</c:v>
                </c:pt>
                <c:pt idx="26">
                  <c:v>91.2</c:v>
                </c:pt>
                <c:pt idx="27">
                  <c:v>87.6</c:v>
                </c:pt>
                <c:pt idx="28">
                  <c:v>84.9</c:v>
                </c:pt>
                <c:pt idx="29">
                  <c:v>82.6</c:v>
                </c:pt>
                <c:pt idx="30">
                  <c:v>81.3</c:v>
                </c:pt>
                <c:pt idx="31">
                  <c:v>80.4</c:v>
                </c:pt>
                <c:pt idx="32">
                  <c:v>80.0</c:v>
                </c:pt>
                <c:pt idx="33">
                  <c:v>79.7</c:v>
                </c:pt>
                <c:pt idx="34">
                  <c:v>79.5</c:v>
                </c:pt>
                <c:pt idx="35">
                  <c:v>79.5</c:v>
                </c:pt>
                <c:pt idx="36">
                  <c:v>79.5</c:v>
                </c:pt>
                <c:pt idx="37">
                  <c:v>79.6</c:v>
                </c:pt>
                <c:pt idx="38">
                  <c:v>79.6</c:v>
                </c:pt>
                <c:pt idx="39">
                  <c:v>79.6</c:v>
                </c:pt>
                <c:pt idx="40">
                  <c:v>79.7</c:v>
                </c:pt>
                <c:pt idx="41">
                  <c:v>79.8</c:v>
                </c:pt>
                <c:pt idx="42">
                  <c:v>79.9</c:v>
                </c:pt>
                <c:pt idx="43">
                  <c:v>80.0</c:v>
                </c:pt>
                <c:pt idx="44">
                  <c:v>80.0</c:v>
                </c:pt>
                <c:pt idx="45">
                  <c:v>80.0</c:v>
                </c:pt>
                <c:pt idx="46">
                  <c:v>80.1</c:v>
                </c:pt>
                <c:pt idx="47">
                  <c:v>80.1</c:v>
                </c:pt>
                <c:pt idx="48">
                  <c:v>80.1</c:v>
                </c:pt>
                <c:pt idx="49">
                  <c:v>80.1</c:v>
                </c:pt>
                <c:pt idx="50">
                  <c:v>80.1</c:v>
                </c:pt>
                <c:pt idx="51">
                  <c:v>80.1</c:v>
                </c:pt>
                <c:pt idx="52">
                  <c:v>80.2</c:v>
                </c:pt>
                <c:pt idx="53">
                  <c:v>80.2</c:v>
                </c:pt>
                <c:pt idx="54">
                  <c:v>80.2</c:v>
                </c:pt>
                <c:pt idx="55">
                  <c:v>80.2</c:v>
                </c:pt>
                <c:pt idx="56">
                  <c:v>80.2</c:v>
                </c:pt>
                <c:pt idx="57">
                  <c:v>80.2</c:v>
                </c:pt>
                <c:pt idx="58">
                  <c:v>80.2</c:v>
                </c:pt>
              </c:numCache>
            </c:numRef>
          </c:yVal>
          <c:smooth val="0"/>
        </c:ser>
        <c:ser>
          <c:idx val="1"/>
          <c:order val="1"/>
          <c:tx>
            <c:v>1067MHz</c:v>
          </c:tx>
          <c:spPr>
            <a:ln w="28575">
              <a:solidFill>
                <a:schemeClr val="accent3"/>
              </a:solidFill>
            </a:ln>
          </c:spPr>
          <c:marker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xVal>
            <c:numRef>
              <c:f>Sheet2!$D$2:$D$60</c:f>
              <c:numCache>
                <c:formatCode>General</c:formatCode>
                <c:ptCount val="59"/>
                <c:pt idx="0">
                  <c:v>5459.0</c:v>
                </c:pt>
                <c:pt idx="1">
                  <c:v>5471.600000000001</c:v>
                </c:pt>
                <c:pt idx="2">
                  <c:v>5469.66666666668</c:v>
                </c:pt>
                <c:pt idx="3">
                  <c:v>5470.43333333332</c:v>
                </c:pt>
                <c:pt idx="4">
                  <c:v>5470.16666666668</c:v>
                </c:pt>
                <c:pt idx="5">
                  <c:v>5469.3</c:v>
                </c:pt>
                <c:pt idx="6">
                  <c:v>5469.43333333332</c:v>
                </c:pt>
                <c:pt idx="7">
                  <c:v>5465.733333333322</c:v>
                </c:pt>
                <c:pt idx="8">
                  <c:v>5460.16666666668</c:v>
                </c:pt>
                <c:pt idx="9">
                  <c:v>5449.033333333326</c:v>
                </c:pt>
                <c:pt idx="10">
                  <c:v>5443.26666666668</c:v>
                </c:pt>
                <c:pt idx="11">
                  <c:v>5442.033333333326</c:v>
                </c:pt>
                <c:pt idx="12">
                  <c:v>5424.833333333328</c:v>
                </c:pt>
                <c:pt idx="13">
                  <c:v>5368.76666666668</c:v>
                </c:pt>
                <c:pt idx="14">
                  <c:v>5230.36666666668</c:v>
                </c:pt>
                <c:pt idx="15">
                  <c:v>5187.16666666668</c:v>
                </c:pt>
                <c:pt idx="16">
                  <c:v>5182.46666666668</c:v>
                </c:pt>
                <c:pt idx="17">
                  <c:v>5155.06666666668</c:v>
                </c:pt>
                <c:pt idx="18">
                  <c:v>5131.86666666668</c:v>
                </c:pt>
                <c:pt idx="19">
                  <c:v>5091.2</c:v>
                </c:pt>
                <c:pt idx="20">
                  <c:v>5041.8</c:v>
                </c:pt>
                <c:pt idx="21">
                  <c:v>4941.0</c:v>
                </c:pt>
                <c:pt idx="22">
                  <c:v>4783.16666666668</c:v>
                </c:pt>
                <c:pt idx="23">
                  <c:v>4494.43333333332</c:v>
                </c:pt>
                <c:pt idx="24">
                  <c:v>4099.533333333326</c:v>
                </c:pt>
                <c:pt idx="25">
                  <c:v>3634.733333333336</c:v>
                </c:pt>
                <c:pt idx="26">
                  <c:v>3110.633333333336</c:v>
                </c:pt>
                <c:pt idx="27">
                  <c:v>2668.233333333335</c:v>
                </c:pt>
                <c:pt idx="28">
                  <c:v>2272.633333333336</c:v>
                </c:pt>
                <c:pt idx="29">
                  <c:v>1876.833333333332</c:v>
                </c:pt>
                <c:pt idx="30">
                  <c:v>1606.066666666668</c:v>
                </c:pt>
                <c:pt idx="31">
                  <c:v>1359.533333333332</c:v>
                </c:pt>
                <c:pt idx="32">
                  <c:v>1159.633333333332</c:v>
                </c:pt>
                <c:pt idx="33">
                  <c:v>977.0333333333335</c:v>
                </c:pt>
                <c:pt idx="34">
                  <c:v>843.1666666666666</c:v>
                </c:pt>
                <c:pt idx="35">
                  <c:v>734.1</c:v>
                </c:pt>
                <c:pt idx="36">
                  <c:v>636.9</c:v>
                </c:pt>
                <c:pt idx="37">
                  <c:v>566.4</c:v>
                </c:pt>
                <c:pt idx="38">
                  <c:v>509.5333333333333</c:v>
                </c:pt>
                <c:pt idx="39">
                  <c:v>456.666666666667</c:v>
                </c:pt>
                <c:pt idx="40">
                  <c:v>422.0999999999996</c:v>
                </c:pt>
                <c:pt idx="41">
                  <c:v>393.9666666666667</c:v>
                </c:pt>
                <c:pt idx="42">
                  <c:v>370.5</c:v>
                </c:pt>
                <c:pt idx="43">
                  <c:v>350.0</c:v>
                </c:pt>
                <c:pt idx="44">
                  <c:v>335.2</c:v>
                </c:pt>
                <c:pt idx="45">
                  <c:v>323.3999999999999</c:v>
                </c:pt>
                <c:pt idx="46">
                  <c:v>313.0666666666667</c:v>
                </c:pt>
                <c:pt idx="47">
                  <c:v>305.666666666667</c:v>
                </c:pt>
                <c:pt idx="48">
                  <c:v>299.7333333333333</c:v>
                </c:pt>
                <c:pt idx="49">
                  <c:v>294.2333333333333</c:v>
                </c:pt>
                <c:pt idx="50">
                  <c:v>290.8333333333333</c:v>
                </c:pt>
                <c:pt idx="51">
                  <c:v>287.8</c:v>
                </c:pt>
                <c:pt idx="52">
                  <c:v>285.4333333333333</c:v>
                </c:pt>
                <c:pt idx="53">
                  <c:v>283.3333333333333</c:v>
                </c:pt>
                <c:pt idx="54">
                  <c:v>281.8333333333333</c:v>
                </c:pt>
                <c:pt idx="55">
                  <c:v>280.6333333333335</c:v>
                </c:pt>
                <c:pt idx="56">
                  <c:v>279.5999999999996</c:v>
                </c:pt>
                <c:pt idx="57">
                  <c:v>278.8333333333333</c:v>
                </c:pt>
                <c:pt idx="58">
                  <c:v>278.2333333333333</c:v>
                </c:pt>
              </c:numCache>
            </c:numRef>
          </c:xVal>
          <c:yVal>
            <c:numRef>
              <c:f>Sheet2!$F$2:$F$60</c:f>
              <c:numCache>
                <c:formatCode>General</c:formatCode>
                <c:ptCount val="59"/>
                <c:pt idx="0">
                  <c:v>128.7</c:v>
                </c:pt>
                <c:pt idx="1">
                  <c:v>129.0</c:v>
                </c:pt>
                <c:pt idx="2">
                  <c:v>128.8</c:v>
                </c:pt>
                <c:pt idx="3">
                  <c:v>128.8</c:v>
                </c:pt>
                <c:pt idx="4">
                  <c:v>128.8</c:v>
                </c:pt>
                <c:pt idx="5">
                  <c:v>128.7</c:v>
                </c:pt>
                <c:pt idx="6">
                  <c:v>128.7</c:v>
                </c:pt>
                <c:pt idx="7">
                  <c:v>128.4</c:v>
                </c:pt>
                <c:pt idx="8">
                  <c:v>127.9</c:v>
                </c:pt>
                <c:pt idx="9">
                  <c:v>126.9</c:v>
                </c:pt>
                <c:pt idx="10">
                  <c:v>126.4</c:v>
                </c:pt>
                <c:pt idx="11">
                  <c:v>126.3</c:v>
                </c:pt>
                <c:pt idx="12">
                  <c:v>124.7</c:v>
                </c:pt>
                <c:pt idx="13">
                  <c:v>120.0</c:v>
                </c:pt>
                <c:pt idx="14">
                  <c:v>111.0</c:v>
                </c:pt>
                <c:pt idx="15">
                  <c:v>108.8</c:v>
                </c:pt>
                <c:pt idx="16">
                  <c:v>108.6</c:v>
                </c:pt>
                <c:pt idx="17">
                  <c:v>107.4</c:v>
                </c:pt>
                <c:pt idx="18">
                  <c:v>106.5</c:v>
                </c:pt>
                <c:pt idx="19">
                  <c:v>104.7</c:v>
                </c:pt>
                <c:pt idx="20">
                  <c:v>102.6</c:v>
                </c:pt>
                <c:pt idx="21">
                  <c:v>99.0</c:v>
                </c:pt>
                <c:pt idx="22">
                  <c:v>94.8</c:v>
                </c:pt>
                <c:pt idx="23">
                  <c:v>90.0</c:v>
                </c:pt>
                <c:pt idx="24">
                  <c:v>86.3</c:v>
                </c:pt>
                <c:pt idx="25">
                  <c:v>83.3</c:v>
                </c:pt>
                <c:pt idx="26">
                  <c:v>80.7</c:v>
                </c:pt>
                <c:pt idx="27">
                  <c:v>78.9</c:v>
                </c:pt>
                <c:pt idx="28">
                  <c:v>77.6</c:v>
                </c:pt>
                <c:pt idx="29">
                  <c:v>76.5</c:v>
                </c:pt>
                <c:pt idx="30">
                  <c:v>76.0</c:v>
                </c:pt>
                <c:pt idx="31">
                  <c:v>76.1</c:v>
                </c:pt>
                <c:pt idx="32">
                  <c:v>76.0</c:v>
                </c:pt>
                <c:pt idx="33">
                  <c:v>76.0</c:v>
                </c:pt>
                <c:pt idx="34">
                  <c:v>76.1</c:v>
                </c:pt>
                <c:pt idx="35">
                  <c:v>76.2</c:v>
                </c:pt>
                <c:pt idx="36">
                  <c:v>76.3</c:v>
                </c:pt>
                <c:pt idx="37">
                  <c:v>76.5</c:v>
                </c:pt>
                <c:pt idx="38">
                  <c:v>76.6</c:v>
                </c:pt>
                <c:pt idx="39">
                  <c:v>76.7</c:v>
                </c:pt>
                <c:pt idx="40">
                  <c:v>76.8</c:v>
                </c:pt>
                <c:pt idx="41">
                  <c:v>76.9</c:v>
                </c:pt>
                <c:pt idx="42">
                  <c:v>77.0</c:v>
                </c:pt>
                <c:pt idx="43">
                  <c:v>77.0</c:v>
                </c:pt>
                <c:pt idx="44">
                  <c:v>77.1</c:v>
                </c:pt>
                <c:pt idx="45">
                  <c:v>77.1</c:v>
                </c:pt>
                <c:pt idx="46">
                  <c:v>77.2</c:v>
                </c:pt>
                <c:pt idx="47">
                  <c:v>77.2</c:v>
                </c:pt>
                <c:pt idx="48">
                  <c:v>77.2</c:v>
                </c:pt>
                <c:pt idx="49">
                  <c:v>77.3</c:v>
                </c:pt>
                <c:pt idx="50">
                  <c:v>77.2</c:v>
                </c:pt>
                <c:pt idx="51">
                  <c:v>77.3</c:v>
                </c:pt>
                <c:pt idx="52">
                  <c:v>77.3</c:v>
                </c:pt>
                <c:pt idx="53">
                  <c:v>77.3</c:v>
                </c:pt>
                <c:pt idx="54">
                  <c:v>77.3</c:v>
                </c:pt>
                <c:pt idx="55">
                  <c:v>77.3</c:v>
                </c:pt>
                <c:pt idx="56">
                  <c:v>77.3</c:v>
                </c:pt>
                <c:pt idx="57">
                  <c:v>77.3</c:v>
                </c:pt>
                <c:pt idx="58">
                  <c:v>77.3</c:v>
                </c:pt>
              </c:numCache>
            </c:numRef>
          </c:yVal>
          <c:smooth val="0"/>
        </c:ser>
        <c:ser>
          <c:idx val="2"/>
          <c:order val="2"/>
          <c:tx>
            <c:v>1333MHz</c:v>
          </c:tx>
          <c:spPr>
            <a:ln w="28575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xVal>
            <c:numRef>
              <c:f>Sheet2!$G$2:$G$60</c:f>
              <c:numCache>
                <c:formatCode>General</c:formatCode>
                <c:ptCount val="59"/>
                <c:pt idx="0">
                  <c:v>6616.86666666668</c:v>
                </c:pt>
                <c:pt idx="1">
                  <c:v>6616.5</c:v>
                </c:pt>
                <c:pt idx="2">
                  <c:v>6613.86666666668</c:v>
                </c:pt>
                <c:pt idx="3">
                  <c:v>6613.13333333333</c:v>
                </c:pt>
                <c:pt idx="4">
                  <c:v>6612.0</c:v>
                </c:pt>
                <c:pt idx="5">
                  <c:v>6611.400000000001</c:v>
                </c:pt>
                <c:pt idx="6">
                  <c:v>6611.400000000001</c:v>
                </c:pt>
                <c:pt idx="7">
                  <c:v>6609.26666666668</c:v>
                </c:pt>
                <c:pt idx="8">
                  <c:v>6605.96666666668</c:v>
                </c:pt>
                <c:pt idx="9">
                  <c:v>6593.400000000001</c:v>
                </c:pt>
                <c:pt idx="10">
                  <c:v>6586.5</c:v>
                </c:pt>
                <c:pt idx="11">
                  <c:v>6586.63333333333</c:v>
                </c:pt>
                <c:pt idx="12">
                  <c:v>6573.533333333326</c:v>
                </c:pt>
                <c:pt idx="13">
                  <c:v>6497.76666666668</c:v>
                </c:pt>
                <c:pt idx="14">
                  <c:v>6267.2</c:v>
                </c:pt>
                <c:pt idx="15">
                  <c:v>6194.0</c:v>
                </c:pt>
                <c:pt idx="16">
                  <c:v>6188.36666666668</c:v>
                </c:pt>
                <c:pt idx="17">
                  <c:v>6142.46666666668</c:v>
                </c:pt>
                <c:pt idx="18">
                  <c:v>6102.3</c:v>
                </c:pt>
                <c:pt idx="19">
                  <c:v>6017.3</c:v>
                </c:pt>
                <c:pt idx="20">
                  <c:v>5914.100000000001</c:v>
                </c:pt>
                <c:pt idx="21">
                  <c:v>5700.66666666668</c:v>
                </c:pt>
                <c:pt idx="22">
                  <c:v>5367.0</c:v>
                </c:pt>
                <c:pt idx="23">
                  <c:v>4872.833333333328</c:v>
                </c:pt>
                <c:pt idx="24">
                  <c:v>4338.8</c:v>
                </c:pt>
                <c:pt idx="25">
                  <c:v>3791.266666666655</c:v>
                </c:pt>
                <c:pt idx="26">
                  <c:v>3215.533333333337</c:v>
                </c:pt>
                <c:pt idx="27">
                  <c:v>2743.433333333337</c:v>
                </c:pt>
                <c:pt idx="28">
                  <c:v>2324.566666666663</c:v>
                </c:pt>
                <c:pt idx="29">
                  <c:v>1901.8</c:v>
                </c:pt>
                <c:pt idx="30">
                  <c:v>1640.2</c:v>
                </c:pt>
                <c:pt idx="31">
                  <c:v>1390.966666666668</c:v>
                </c:pt>
                <c:pt idx="32">
                  <c:v>1094.433333333332</c:v>
                </c:pt>
                <c:pt idx="33">
                  <c:v>1002.5</c:v>
                </c:pt>
                <c:pt idx="34">
                  <c:v>805.9666666666667</c:v>
                </c:pt>
                <c:pt idx="35">
                  <c:v>756.2666666666675</c:v>
                </c:pt>
                <c:pt idx="36">
                  <c:v>658.1666666666666</c:v>
                </c:pt>
                <c:pt idx="37">
                  <c:v>587.3000000000001</c:v>
                </c:pt>
                <c:pt idx="38">
                  <c:v>530.2</c:v>
                </c:pt>
                <c:pt idx="39">
                  <c:v>457.2</c:v>
                </c:pt>
                <c:pt idx="40">
                  <c:v>443.4666666666667</c:v>
                </c:pt>
                <c:pt idx="41">
                  <c:v>414.1333333333335</c:v>
                </c:pt>
                <c:pt idx="42">
                  <c:v>390.3</c:v>
                </c:pt>
                <c:pt idx="43">
                  <c:v>364.7333333333333</c:v>
                </c:pt>
                <c:pt idx="44">
                  <c:v>355.1333333333335</c:v>
                </c:pt>
                <c:pt idx="45">
                  <c:v>343.4</c:v>
                </c:pt>
                <c:pt idx="46">
                  <c:v>333.0333333333334</c:v>
                </c:pt>
                <c:pt idx="47">
                  <c:v>325.666666666667</c:v>
                </c:pt>
                <c:pt idx="48">
                  <c:v>319.7666666666667</c:v>
                </c:pt>
                <c:pt idx="49">
                  <c:v>314.2666666666667</c:v>
                </c:pt>
                <c:pt idx="50">
                  <c:v>310.866666666667</c:v>
                </c:pt>
                <c:pt idx="51">
                  <c:v>307.8999999999999</c:v>
                </c:pt>
                <c:pt idx="52">
                  <c:v>305.5</c:v>
                </c:pt>
                <c:pt idx="53">
                  <c:v>303.4666666666667</c:v>
                </c:pt>
                <c:pt idx="54">
                  <c:v>301.9333333333333</c:v>
                </c:pt>
                <c:pt idx="55">
                  <c:v>300.2</c:v>
                </c:pt>
                <c:pt idx="56">
                  <c:v>299.666666666667</c:v>
                </c:pt>
                <c:pt idx="57">
                  <c:v>298.9333333333333</c:v>
                </c:pt>
                <c:pt idx="58">
                  <c:v>298.3333333333333</c:v>
                </c:pt>
              </c:numCache>
            </c:numRef>
          </c:xVal>
          <c:yVal>
            <c:numRef>
              <c:f>Sheet2!$I$2:$I$60</c:f>
              <c:numCache>
                <c:formatCode>General</c:formatCode>
                <c:ptCount val="59"/>
                <c:pt idx="0">
                  <c:v>106.1</c:v>
                </c:pt>
                <c:pt idx="1">
                  <c:v>106.1</c:v>
                </c:pt>
                <c:pt idx="2">
                  <c:v>106.0</c:v>
                </c:pt>
                <c:pt idx="3">
                  <c:v>105.9</c:v>
                </c:pt>
                <c:pt idx="4">
                  <c:v>105.9</c:v>
                </c:pt>
                <c:pt idx="5">
                  <c:v>105.9</c:v>
                </c:pt>
                <c:pt idx="6">
                  <c:v>105.9</c:v>
                </c:pt>
                <c:pt idx="7">
                  <c:v>105.8</c:v>
                </c:pt>
                <c:pt idx="8">
                  <c:v>105.6</c:v>
                </c:pt>
                <c:pt idx="9">
                  <c:v>105.2</c:v>
                </c:pt>
                <c:pt idx="10">
                  <c:v>104.9</c:v>
                </c:pt>
                <c:pt idx="11">
                  <c:v>104.9</c:v>
                </c:pt>
                <c:pt idx="12">
                  <c:v>104.4</c:v>
                </c:pt>
                <c:pt idx="13">
                  <c:v>101.7</c:v>
                </c:pt>
                <c:pt idx="14">
                  <c:v>95.3</c:v>
                </c:pt>
                <c:pt idx="15">
                  <c:v>93.6</c:v>
                </c:pt>
                <c:pt idx="16">
                  <c:v>93.5</c:v>
                </c:pt>
                <c:pt idx="17">
                  <c:v>92.6</c:v>
                </c:pt>
                <c:pt idx="18">
                  <c:v>91.7</c:v>
                </c:pt>
                <c:pt idx="19">
                  <c:v>90.2</c:v>
                </c:pt>
                <c:pt idx="20">
                  <c:v>88.4</c:v>
                </c:pt>
                <c:pt idx="21">
                  <c:v>85.5</c:v>
                </c:pt>
                <c:pt idx="22">
                  <c:v>82.5</c:v>
                </c:pt>
                <c:pt idx="23">
                  <c:v>79.5</c:v>
                </c:pt>
                <c:pt idx="24">
                  <c:v>77.3</c:v>
                </c:pt>
                <c:pt idx="25">
                  <c:v>75.4</c:v>
                </c:pt>
                <c:pt idx="26">
                  <c:v>73.7</c:v>
                </c:pt>
                <c:pt idx="27">
                  <c:v>72.5</c:v>
                </c:pt>
                <c:pt idx="28">
                  <c:v>71.7</c:v>
                </c:pt>
                <c:pt idx="29">
                  <c:v>71.6</c:v>
                </c:pt>
                <c:pt idx="30">
                  <c:v>70.8</c:v>
                </c:pt>
                <c:pt idx="31">
                  <c:v>70.9</c:v>
                </c:pt>
                <c:pt idx="32">
                  <c:v>70.9</c:v>
                </c:pt>
                <c:pt idx="33">
                  <c:v>70.9</c:v>
                </c:pt>
                <c:pt idx="34">
                  <c:v>71.1</c:v>
                </c:pt>
                <c:pt idx="35">
                  <c:v>71.1</c:v>
                </c:pt>
                <c:pt idx="36">
                  <c:v>71.3</c:v>
                </c:pt>
                <c:pt idx="37">
                  <c:v>71.4</c:v>
                </c:pt>
                <c:pt idx="38">
                  <c:v>71.5</c:v>
                </c:pt>
                <c:pt idx="39">
                  <c:v>71.6</c:v>
                </c:pt>
                <c:pt idx="40">
                  <c:v>71.6</c:v>
                </c:pt>
                <c:pt idx="41">
                  <c:v>71.7</c:v>
                </c:pt>
                <c:pt idx="42">
                  <c:v>71.9</c:v>
                </c:pt>
                <c:pt idx="43">
                  <c:v>71.9</c:v>
                </c:pt>
                <c:pt idx="44">
                  <c:v>71.9</c:v>
                </c:pt>
                <c:pt idx="45">
                  <c:v>72.0</c:v>
                </c:pt>
                <c:pt idx="46">
                  <c:v>72.0</c:v>
                </c:pt>
                <c:pt idx="47">
                  <c:v>72.0</c:v>
                </c:pt>
                <c:pt idx="48">
                  <c:v>72.0</c:v>
                </c:pt>
                <c:pt idx="49">
                  <c:v>72.0</c:v>
                </c:pt>
                <c:pt idx="50">
                  <c:v>72.0</c:v>
                </c:pt>
                <c:pt idx="51">
                  <c:v>72.0</c:v>
                </c:pt>
                <c:pt idx="52">
                  <c:v>72.0</c:v>
                </c:pt>
                <c:pt idx="53">
                  <c:v>72.0</c:v>
                </c:pt>
                <c:pt idx="54">
                  <c:v>72.1</c:v>
                </c:pt>
                <c:pt idx="55">
                  <c:v>72.1</c:v>
                </c:pt>
                <c:pt idx="56">
                  <c:v>72.1</c:v>
                </c:pt>
                <c:pt idx="57">
                  <c:v>72.1</c:v>
                </c:pt>
                <c:pt idx="58">
                  <c:v>72.1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Sheet2!$N$1</c:f>
              <c:strCache>
                <c:ptCount val="1"/>
                <c:pt idx="0">
                  <c:v>800-fit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1333.333333333332</c:v>
                </c:pt>
                <c:pt idx="5">
                  <c:v>1666.666666666667</c:v>
                </c:pt>
                <c:pt idx="6">
                  <c:v>2000.0</c:v>
                </c:pt>
                <c:pt idx="7">
                  <c:v>2333.33333333334</c:v>
                </c:pt>
                <c:pt idx="8">
                  <c:v>2666.666666666655</c:v>
                </c:pt>
                <c:pt idx="9">
                  <c:v>3000.0</c:v>
                </c:pt>
                <c:pt idx="10">
                  <c:v>3333.33333333334</c:v>
                </c:pt>
                <c:pt idx="11">
                  <c:v>3666.666666666655</c:v>
                </c:pt>
                <c:pt idx="12">
                  <c:v>4000.0</c:v>
                </c:pt>
                <c:pt idx="13">
                  <c:v>4166.66666666668</c:v>
                </c:pt>
                <c:pt idx="14">
                  <c:v>4333.333333333328</c:v>
                </c:pt>
                <c:pt idx="15">
                  <c:v>4666.66666666668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5666.66666666668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6666.66666666668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Sheet2!$N$2:$N$26</c:f>
              <c:numCache>
                <c:formatCode>0.00</c:formatCode>
                <c:ptCount val="25"/>
                <c:pt idx="0">
                  <c:v>77.98037999006955</c:v>
                </c:pt>
                <c:pt idx="1">
                  <c:v>78.5292559082245</c:v>
                </c:pt>
                <c:pt idx="2">
                  <c:v>79.16974014049748</c:v>
                </c:pt>
                <c:pt idx="3">
                  <c:v>79.92685521010938</c:v>
                </c:pt>
                <c:pt idx="4">
                  <c:v>80.83564959071623</c:v>
                </c:pt>
                <c:pt idx="5">
                  <c:v>81.94677815604602</c:v>
                </c:pt>
                <c:pt idx="6">
                  <c:v>83.33627682558254</c:v>
                </c:pt>
                <c:pt idx="7">
                  <c:v>85.12373575121376</c:v>
                </c:pt>
                <c:pt idx="8">
                  <c:v>87.50869701470315</c:v>
                </c:pt>
                <c:pt idx="9">
                  <c:v>90.85087766811028</c:v>
                </c:pt>
                <c:pt idx="10">
                  <c:v>95.87123782358786</c:v>
                </c:pt>
                <c:pt idx="11">
                  <c:v>104.2574627576699</c:v>
                </c:pt>
                <c:pt idx="12">
                  <c:v>121.1013686091182</c:v>
                </c:pt>
                <c:pt idx="13">
                  <c:v>138.0412275324204</c:v>
                </c:pt>
                <c:pt idx="14">
                  <c:v>172.2121030247109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Sheet2!$M$1</c:f>
              <c:strCache>
                <c:ptCount val="1"/>
                <c:pt idx="0">
                  <c:v>1067-fit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1333.333333333332</c:v>
                </c:pt>
                <c:pt idx="5">
                  <c:v>1666.666666666667</c:v>
                </c:pt>
                <c:pt idx="6">
                  <c:v>2000.0</c:v>
                </c:pt>
                <c:pt idx="7">
                  <c:v>2333.33333333334</c:v>
                </c:pt>
                <c:pt idx="8">
                  <c:v>2666.666666666655</c:v>
                </c:pt>
                <c:pt idx="9">
                  <c:v>3000.0</c:v>
                </c:pt>
                <c:pt idx="10">
                  <c:v>3333.33333333334</c:v>
                </c:pt>
                <c:pt idx="11">
                  <c:v>3666.666666666655</c:v>
                </c:pt>
                <c:pt idx="12">
                  <c:v>4000.0</c:v>
                </c:pt>
                <c:pt idx="13">
                  <c:v>4166.66666666668</c:v>
                </c:pt>
                <c:pt idx="14">
                  <c:v>4333.333333333328</c:v>
                </c:pt>
                <c:pt idx="15">
                  <c:v>4666.66666666668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5666.66666666668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6666.66666666668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Sheet2!$M$2:$M$26</c:f>
              <c:numCache>
                <c:formatCode>0.00</c:formatCode>
                <c:ptCount val="25"/>
                <c:pt idx="0">
                  <c:v>74.3647143972682</c:v>
                </c:pt>
                <c:pt idx="1">
                  <c:v>74.68802538684155</c:v>
                </c:pt>
                <c:pt idx="2">
                  <c:v>75.05158330642774</c:v>
                </c:pt>
                <c:pt idx="3">
                  <c:v>75.46340208426062</c:v>
                </c:pt>
                <c:pt idx="4">
                  <c:v>75.93377453914834</c:v>
                </c:pt>
                <c:pt idx="5">
                  <c:v>76.4761444248777</c:v>
                </c:pt>
                <c:pt idx="6">
                  <c:v>77.10841209859504</c:v>
                </c:pt>
                <c:pt idx="7">
                  <c:v>77.85494810080748</c:v>
                </c:pt>
                <c:pt idx="8">
                  <c:v>78.74980691803468</c:v>
                </c:pt>
                <c:pt idx="9">
                  <c:v>79.84206757027628</c:v>
                </c:pt>
                <c:pt idx="10">
                  <c:v>81.20514668345685</c:v>
                </c:pt>
                <c:pt idx="11">
                  <c:v>82.95401922200156</c:v>
                </c:pt>
                <c:pt idx="12">
                  <c:v>85.27947155433071</c:v>
                </c:pt>
                <c:pt idx="13">
                  <c:v>86.7555239902867</c:v>
                </c:pt>
                <c:pt idx="14">
                  <c:v>88.52291975214148</c:v>
                </c:pt>
                <c:pt idx="15">
                  <c:v>93.3616236583959</c:v>
                </c:pt>
                <c:pt idx="16">
                  <c:v>101.3563116287097</c:v>
                </c:pt>
                <c:pt idx="17">
                  <c:v>117.0889135284606</c:v>
                </c:pt>
                <c:pt idx="18">
                  <c:v>132.4882164084882</c:v>
                </c:pt>
                <c:pt idx="19">
                  <c:v>162.3284123202445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Sheet2!$L$1</c:f>
              <c:strCache>
                <c:ptCount val="1"/>
                <c:pt idx="0">
                  <c:v>1333-fit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1333.333333333332</c:v>
                </c:pt>
                <c:pt idx="5">
                  <c:v>1666.666666666667</c:v>
                </c:pt>
                <c:pt idx="6">
                  <c:v>2000.0</c:v>
                </c:pt>
                <c:pt idx="7">
                  <c:v>2333.33333333334</c:v>
                </c:pt>
                <c:pt idx="8">
                  <c:v>2666.666666666655</c:v>
                </c:pt>
                <c:pt idx="9">
                  <c:v>3000.0</c:v>
                </c:pt>
                <c:pt idx="10">
                  <c:v>3333.33333333334</c:v>
                </c:pt>
                <c:pt idx="11">
                  <c:v>3666.666666666655</c:v>
                </c:pt>
                <c:pt idx="12">
                  <c:v>4000.0</c:v>
                </c:pt>
                <c:pt idx="13">
                  <c:v>4166.66666666668</c:v>
                </c:pt>
                <c:pt idx="14">
                  <c:v>4333.333333333328</c:v>
                </c:pt>
                <c:pt idx="15">
                  <c:v>4666.66666666668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5666.66666666668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6666.66666666668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Sheet2!$L$2:$L$26</c:f>
              <c:numCache>
                <c:formatCode>0.00</c:formatCode>
                <c:ptCount val="25"/>
                <c:pt idx="0">
                  <c:v>69.68139362688228</c:v>
                </c:pt>
                <c:pt idx="1">
                  <c:v>69.92914582547627</c:v>
                </c:pt>
                <c:pt idx="2">
                  <c:v>70.20073119389284</c:v>
                </c:pt>
                <c:pt idx="3">
                  <c:v>70.49976254515296</c:v>
                </c:pt>
                <c:pt idx="4">
                  <c:v>70.8306217630129</c:v>
                </c:pt>
                <c:pt idx="5">
                  <c:v>71.19867594798328</c:v>
                </c:pt>
                <c:pt idx="6">
                  <c:v>71.61057080185735</c:v>
                </c:pt>
                <c:pt idx="7">
                  <c:v>72.07463549085351</c:v>
                </c:pt>
                <c:pt idx="8">
                  <c:v>72.60145174747973</c:v>
                </c:pt>
                <c:pt idx="9">
                  <c:v>73.20467057778094</c:v>
                </c:pt>
                <c:pt idx="10">
                  <c:v>73.9022120833456</c:v>
                </c:pt>
                <c:pt idx="11">
                  <c:v>74.71807585194801</c:v>
                </c:pt>
                <c:pt idx="12">
                  <c:v>75.68515800281359</c:v>
                </c:pt>
                <c:pt idx="13">
                  <c:v>76.23918243772515</c:v>
                </c:pt>
                <c:pt idx="14">
                  <c:v>76.84979462050833</c:v>
                </c:pt>
                <c:pt idx="15">
                  <c:v>78.27940631945962</c:v>
                </c:pt>
                <c:pt idx="16">
                  <c:v>80.07603038562952</c:v>
                </c:pt>
                <c:pt idx="17">
                  <c:v>82.40180968256262</c:v>
                </c:pt>
                <c:pt idx="18">
                  <c:v>83.84199433686581</c:v>
                </c:pt>
                <c:pt idx="19">
                  <c:v>85.53089248242654</c:v>
                </c:pt>
                <c:pt idx="20">
                  <c:v>89.96633523748984</c:v>
                </c:pt>
                <c:pt idx="21">
                  <c:v>96.742049487334</c:v>
                </c:pt>
                <c:pt idx="22">
                  <c:v>108.3739720135895</c:v>
                </c:pt>
                <c:pt idx="23">
                  <c:v>132.998558783444</c:v>
                </c:pt>
                <c:pt idx="24">
                  <c:v>167.6295646482955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3194040"/>
        <c:axId val="483199864"/>
      </c:scatterChart>
      <c:valAx>
        <c:axId val="483194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2000" dirty="0" smtClean="0"/>
                  <a:t>Utilized Channel Bandwidth </a:t>
                </a:r>
                <a:r>
                  <a:rPr lang="en-US" sz="2000" dirty="0"/>
                  <a:t>(MB/s)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3199864"/>
        <c:crosses val="autoZero"/>
        <c:crossBetween val="midCat"/>
      </c:valAx>
      <c:valAx>
        <c:axId val="483199864"/>
        <c:scaling>
          <c:orientation val="minMax"/>
          <c:min val="6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Latency (ns)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3194040"/>
        <c:crosses val="autoZero"/>
        <c:crossBetween val="midCat"/>
        <c:majorUnit val="30.0"/>
      </c:valAx>
    </c:plotArea>
    <c:legend>
      <c:legendPos val="t"/>
      <c:layout>
        <c:manualLayout>
          <c:xMode val="edge"/>
          <c:yMode val="edge"/>
          <c:x val="0.30219298245614"/>
          <c:y val="0.120866290018833"/>
          <c:w val="0.485526315789475"/>
          <c:h val="0.0681089016415321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/>
            </a:pPr>
            <a:r>
              <a:rPr lang="en-US" sz="1800" dirty="0"/>
              <a:t>Memory Latency as a Function of Bandwidth and </a:t>
            </a:r>
            <a:r>
              <a:rPr lang="en-US" sz="1800" dirty="0" err="1"/>
              <a:t>Mem</a:t>
            </a:r>
            <a:r>
              <a:rPr lang="en-US" sz="1800" dirty="0"/>
              <a:t> </a:t>
            </a:r>
            <a:r>
              <a:rPr lang="en-US" sz="1800" dirty="0" smtClean="0"/>
              <a:t>Frequency</a:t>
            </a:r>
            <a:endParaRPr lang="en-US" sz="1800" dirty="0"/>
          </a:p>
        </c:rich>
      </c:tx>
      <c:layout>
        <c:manualLayout>
          <c:xMode val="edge"/>
          <c:yMode val="edge"/>
          <c:x val="0.111647467677651"/>
          <c:y val="0.00037678623505395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9219403130164"/>
          <c:y val="0.244913385826772"/>
          <c:w val="0.786262880334402"/>
          <c:h val="0.48851560221639"/>
        </c:manualLayout>
      </c:layout>
      <c:scatterChart>
        <c:scatterStyle val="lineMarker"/>
        <c:varyColors val="0"/>
        <c:ser>
          <c:idx val="0"/>
          <c:order val="0"/>
          <c:tx>
            <c:v>800MHz</c:v>
          </c:tx>
          <c:spPr>
            <a:ln w="28575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numRef>
              <c:f>Sheet2!$A$2:$A$60</c:f>
              <c:numCache>
                <c:formatCode>General</c:formatCode>
                <c:ptCount val="59"/>
                <c:pt idx="0">
                  <c:v>4278.56666666669</c:v>
                </c:pt>
                <c:pt idx="1">
                  <c:v>4278.56666666669</c:v>
                </c:pt>
                <c:pt idx="2">
                  <c:v>4278.7</c:v>
                </c:pt>
                <c:pt idx="3">
                  <c:v>4277.933333333306</c:v>
                </c:pt>
                <c:pt idx="4">
                  <c:v>4278.033333333316</c:v>
                </c:pt>
                <c:pt idx="5">
                  <c:v>4277.66666666669</c:v>
                </c:pt>
                <c:pt idx="6">
                  <c:v>4277.7</c:v>
                </c:pt>
                <c:pt idx="7">
                  <c:v>4275.76666666669</c:v>
                </c:pt>
                <c:pt idx="8">
                  <c:v>4273.033333333316</c:v>
                </c:pt>
                <c:pt idx="9">
                  <c:v>4268.533333333316</c:v>
                </c:pt>
                <c:pt idx="10">
                  <c:v>4267.533333333316</c:v>
                </c:pt>
                <c:pt idx="11">
                  <c:v>4266.7</c:v>
                </c:pt>
                <c:pt idx="12">
                  <c:v>4258.16666666669</c:v>
                </c:pt>
                <c:pt idx="13">
                  <c:v>4229.433333333306</c:v>
                </c:pt>
                <c:pt idx="14">
                  <c:v>4149.26666666669</c:v>
                </c:pt>
                <c:pt idx="15">
                  <c:v>4122.96666666669</c:v>
                </c:pt>
                <c:pt idx="16">
                  <c:v>4120.400000000001</c:v>
                </c:pt>
                <c:pt idx="17">
                  <c:v>4104.0</c:v>
                </c:pt>
                <c:pt idx="18">
                  <c:v>4092.3</c:v>
                </c:pt>
                <c:pt idx="19">
                  <c:v>4071.566666666658</c:v>
                </c:pt>
                <c:pt idx="20">
                  <c:v>4047.7</c:v>
                </c:pt>
                <c:pt idx="21">
                  <c:v>4006.2</c:v>
                </c:pt>
                <c:pt idx="22">
                  <c:v>3939.2</c:v>
                </c:pt>
                <c:pt idx="23">
                  <c:v>3824.966666666659</c:v>
                </c:pt>
                <c:pt idx="24">
                  <c:v>3652.766666666642</c:v>
                </c:pt>
                <c:pt idx="25">
                  <c:v>3371.766666666642</c:v>
                </c:pt>
                <c:pt idx="26">
                  <c:v>2964.666666666644</c:v>
                </c:pt>
                <c:pt idx="27">
                  <c:v>2576.433333333342</c:v>
                </c:pt>
                <c:pt idx="28">
                  <c:v>2211.0</c:v>
                </c:pt>
                <c:pt idx="29">
                  <c:v>1831.73333333333</c:v>
                </c:pt>
                <c:pt idx="30">
                  <c:v>1573.83333333333</c:v>
                </c:pt>
                <c:pt idx="31">
                  <c:v>1336.9</c:v>
                </c:pt>
                <c:pt idx="32">
                  <c:v>1139.83333333333</c:v>
                </c:pt>
                <c:pt idx="33">
                  <c:v>960.4333333333335</c:v>
                </c:pt>
                <c:pt idx="34">
                  <c:v>829.2</c:v>
                </c:pt>
                <c:pt idx="35">
                  <c:v>721.0666666666666</c:v>
                </c:pt>
                <c:pt idx="36">
                  <c:v>625.2666666666666</c:v>
                </c:pt>
                <c:pt idx="37">
                  <c:v>555.1333333333335</c:v>
                </c:pt>
                <c:pt idx="38">
                  <c:v>498.8333333333333</c:v>
                </c:pt>
                <c:pt idx="39">
                  <c:v>446.2</c:v>
                </c:pt>
                <c:pt idx="40">
                  <c:v>412.9666666666667</c:v>
                </c:pt>
                <c:pt idx="41">
                  <c:v>383.9</c:v>
                </c:pt>
                <c:pt idx="42">
                  <c:v>360.3333333333333</c:v>
                </c:pt>
                <c:pt idx="43">
                  <c:v>339.8</c:v>
                </c:pt>
                <c:pt idx="44">
                  <c:v>325.1333333333336</c:v>
                </c:pt>
                <c:pt idx="45">
                  <c:v>313.4333333333333</c:v>
                </c:pt>
                <c:pt idx="46">
                  <c:v>303.1333333333336</c:v>
                </c:pt>
                <c:pt idx="47">
                  <c:v>295.7666666666667</c:v>
                </c:pt>
                <c:pt idx="48">
                  <c:v>289.8333333333333</c:v>
                </c:pt>
                <c:pt idx="49">
                  <c:v>284.3333333333333</c:v>
                </c:pt>
                <c:pt idx="50">
                  <c:v>280.8999999999996</c:v>
                </c:pt>
                <c:pt idx="51">
                  <c:v>277.9333333333333</c:v>
                </c:pt>
                <c:pt idx="52">
                  <c:v>275.5333333333334</c:v>
                </c:pt>
                <c:pt idx="53">
                  <c:v>273.4333333333333</c:v>
                </c:pt>
                <c:pt idx="54">
                  <c:v>271.9333333333333</c:v>
                </c:pt>
                <c:pt idx="55">
                  <c:v>270.7666666666667</c:v>
                </c:pt>
                <c:pt idx="56">
                  <c:v>269.7</c:v>
                </c:pt>
                <c:pt idx="57">
                  <c:v>268.9666666666667</c:v>
                </c:pt>
                <c:pt idx="58">
                  <c:v>268.366666666667</c:v>
                </c:pt>
              </c:numCache>
            </c:numRef>
          </c:xVal>
          <c:yVal>
            <c:numRef>
              <c:f>Sheet2!$C$2:$C$60</c:f>
              <c:numCache>
                <c:formatCode>General</c:formatCode>
                <c:ptCount val="59"/>
                <c:pt idx="0">
                  <c:v>157.7</c:v>
                </c:pt>
                <c:pt idx="1">
                  <c:v>157.7</c:v>
                </c:pt>
                <c:pt idx="2">
                  <c:v>157.7</c:v>
                </c:pt>
                <c:pt idx="3">
                  <c:v>157.6</c:v>
                </c:pt>
                <c:pt idx="4">
                  <c:v>157.5</c:v>
                </c:pt>
                <c:pt idx="5">
                  <c:v>157.5</c:v>
                </c:pt>
                <c:pt idx="6">
                  <c:v>157.4</c:v>
                </c:pt>
                <c:pt idx="7">
                  <c:v>157.1</c:v>
                </c:pt>
                <c:pt idx="8">
                  <c:v>156.5</c:v>
                </c:pt>
                <c:pt idx="9">
                  <c:v>155.6</c:v>
                </c:pt>
                <c:pt idx="10">
                  <c:v>155.3</c:v>
                </c:pt>
                <c:pt idx="11">
                  <c:v>155.0</c:v>
                </c:pt>
                <c:pt idx="12">
                  <c:v>153.2</c:v>
                </c:pt>
                <c:pt idx="13">
                  <c:v>147.5</c:v>
                </c:pt>
                <c:pt idx="14">
                  <c:v>135.5</c:v>
                </c:pt>
                <c:pt idx="15">
                  <c:v>132.5</c:v>
                </c:pt>
                <c:pt idx="16">
                  <c:v>132.3</c:v>
                </c:pt>
                <c:pt idx="17">
                  <c:v>130.9</c:v>
                </c:pt>
                <c:pt idx="18">
                  <c:v>129.8</c:v>
                </c:pt>
                <c:pt idx="19">
                  <c:v>127.8</c:v>
                </c:pt>
                <c:pt idx="20">
                  <c:v>125.7</c:v>
                </c:pt>
                <c:pt idx="21">
                  <c:v>121.8</c:v>
                </c:pt>
                <c:pt idx="22">
                  <c:v>116.2</c:v>
                </c:pt>
                <c:pt idx="23">
                  <c:v>109.5</c:v>
                </c:pt>
                <c:pt idx="24">
                  <c:v>102.8</c:v>
                </c:pt>
                <c:pt idx="25">
                  <c:v>96.6</c:v>
                </c:pt>
                <c:pt idx="26">
                  <c:v>91.2</c:v>
                </c:pt>
                <c:pt idx="27">
                  <c:v>87.6</c:v>
                </c:pt>
                <c:pt idx="28">
                  <c:v>84.9</c:v>
                </c:pt>
                <c:pt idx="29">
                  <c:v>82.6</c:v>
                </c:pt>
                <c:pt idx="30">
                  <c:v>81.3</c:v>
                </c:pt>
                <c:pt idx="31">
                  <c:v>80.4</c:v>
                </c:pt>
                <c:pt idx="32">
                  <c:v>80.0</c:v>
                </c:pt>
                <c:pt idx="33">
                  <c:v>79.7</c:v>
                </c:pt>
                <c:pt idx="34">
                  <c:v>79.5</c:v>
                </c:pt>
                <c:pt idx="35">
                  <c:v>79.5</c:v>
                </c:pt>
                <c:pt idx="36">
                  <c:v>79.5</c:v>
                </c:pt>
                <c:pt idx="37">
                  <c:v>79.6</c:v>
                </c:pt>
                <c:pt idx="38">
                  <c:v>79.6</c:v>
                </c:pt>
                <c:pt idx="39">
                  <c:v>79.6</c:v>
                </c:pt>
                <c:pt idx="40">
                  <c:v>79.7</c:v>
                </c:pt>
                <c:pt idx="41">
                  <c:v>79.8</c:v>
                </c:pt>
                <c:pt idx="42">
                  <c:v>79.9</c:v>
                </c:pt>
                <c:pt idx="43">
                  <c:v>80.0</c:v>
                </c:pt>
                <c:pt idx="44">
                  <c:v>80.0</c:v>
                </c:pt>
                <c:pt idx="45">
                  <c:v>80.0</c:v>
                </c:pt>
                <c:pt idx="46">
                  <c:v>80.1</c:v>
                </c:pt>
                <c:pt idx="47">
                  <c:v>80.1</c:v>
                </c:pt>
                <c:pt idx="48">
                  <c:v>80.1</c:v>
                </c:pt>
                <c:pt idx="49">
                  <c:v>80.1</c:v>
                </c:pt>
                <c:pt idx="50">
                  <c:v>80.1</c:v>
                </c:pt>
                <c:pt idx="51">
                  <c:v>80.1</c:v>
                </c:pt>
                <c:pt idx="52">
                  <c:v>80.2</c:v>
                </c:pt>
                <c:pt idx="53">
                  <c:v>80.2</c:v>
                </c:pt>
                <c:pt idx="54">
                  <c:v>80.2</c:v>
                </c:pt>
                <c:pt idx="55">
                  <c:v>80.2</c:v>
                </c:pt>
                <c:pt idx="56">
                  <c:v>80.2</c:v>
                </c:pt>
                <c:pt idx="57">
                  <c:v>80.2</c:v>
                </c:pt>
                <c:pt idx="58">
                  <c:v>80.2</c:v>
                </c:pt>
              </c:numCache>
            </c:numRef>
          </c:yVal>
          <c:smooth val="0"/>
        </c:ser>
        <c:ser>
          <c:idx val="1"/>
          <c:order val="1"/>
          <c:tx>
            <c:v>1067MHz</c:v>
          </c:tx>
          <c:spPr>
            <a:ln w="28575">
              <a:solidFill>
                <a:schemeClr val="accent3"/>
              </a:solidFill>
            </a:ln>
          </c:spPr>
          <c:marker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xVal>
            <c:numRef>
              <c:f>Sheet2!$D$2:$D$60</c:f>
              <c:numCache>
                <c:formatCode>General</c:formatCode>
                <c:ptCount val="59"/>
                <c:pt idx="0">
                  <c:v>5459.0</c:v>
                </c:pt>
                <c:pt idx="1">
                  <c:v>5471.600000000001</c:v>
                </c:pt>
                <c:pt idx="2">
                  <c:v>5469.66666666669</c:v>
                </c:pt>
                <c:pt idx="3">
                  <c:v>5470.433333333306</c:v>
                </c:pt>
                <c:pt idx="4">
                  <c:v>5470.16666666669</c:v>
                </c:pt>
                <c:pt idx="5">
                  <c:v>5469.3</c:v>
                </c:pt>
                <c:pt idx="6">
                  <c:v>5469.433333333306</c:v>
                </c:pt>
                <c:pt idx="7">
                  <c:v>5465.733333333309</c:v>
                </c:pt>
                <c:pt idx="8">
                  <c:v>5460.16666666669</c:v>
                </c:pt>
                <c:pt idx="9">
                  <c:v>5449.033333333316</c:v>
                </c:pt>
                <c:pt idx="10">
                  <c:v>5443.26666666669</c:v>
                </c:pt>
                <c:pt idx="11">
                  <c:v>5442.033333333316</c:v>
                </c:pt>
                <c:pt idx="12">
                  <c:v>5424.833333333328</c:v>
                </c:pt>
                <c:pt idx="13">
                  <c:v>5368.76666666669</c:v>
                </c:pt>
                <c:pt idx="14">
                  <c:v>5230.36666666669</c:v>
                </c:pt>
                <c:pt idx="15">
                  <c:v>5187.16666666669</c:v>
                </c:pt>
                <c:pt idx="16">
                  <c:v>5182.46666666669</c:v>
                </c:pt>
                <c:pt idx="17">
                  <c:v>5155.06666666669</c:v>
                </c:pt>
                <c:pt idx="18">
                  <c:v>5131.86666666669</c:v>
                </c:pt>
                <c:pt idx="19">
                  <c:v>5091.2</c:v>
                </c:pt>
                <c:pt idx="20">
                  <c:v>5041.8</c:v>
                </c:pt>
                <c:pt idx="21">
                  <c:v>4941.0</c:v>
                </c:pt>
                <c:pt idx="22">
                  <c:v>4783.16666666669</c:v>
                </c:pt>
                <c:pt idx="23">
                  <c:v>4494.433333333306</c:v>
                </c:pt>
                <c:pt idx="24">
                  <c:v>4099.533333333316</c:v>
                </c:pt>
                <c:pt idx="25">
                  <c:v>3634.733333333341</c:v>
                </c:pt>
                <c:pt idx="26">
                  <c:v>3110.63333333334</c:v>
                </c:pt>
                <c:pt idx="27">
                  <c:v>2668.23333333334</c:v>
                </c:pt>
                <c:pt idx="28">
                  <c:v>2272.63333333334</c:v>
                </c:pt>
                <c:pt idx="29">
                  <c:v>1876.83333333333</c:v>
                </c:pt>
                <c:pt idx="30">
                  <c:v>1606.06666666667</c:v>
                </c:pt>
                <c:pt idx="31">
                  <c:v>1359.53333333333</c:v>
                </c:pt>
                <c:pt idx="32">
                  <c:v>1159.63333333333</c:v>
                </c:pt>
                <c:pt idx="33">
                  <c:v>977.0333333333335</c:v>
                </c:pt>
                <c:pt idx="34">
                  <c:v>843.1666666666666</c:v>
                </c:pt>
                <c:pt idx="35">
                  <c:v>734.1</c:v>
                </c:pt>
                <c:pt idx="36">
                  <c:v>636.9</c:v>
                </c:pt>
                <c:pt idx="37">
                  <c:v>566.4</c:v>
                </c:pt>
                <c:pt idx="38">
                  <c:v>509.5333333333333</c:v>
                </c:pt>
                <c:pt idx="39">
                  <c:v>456.6666666666672</c:v>
                </c:pt>
                <c:pt idx="40">
                  <c:v>422.0999999999992</c:v>
                </c:pt>
                <c:pt idx="41">
                  <c:v>393.9666666666667</c:v>
                </c:pt>
                <c:pt idx="42">
                  <c:v>370.5</c:v>
                </c:pt>
                <c:pt idx="43">
                  <c:v>350.0</c:v>
                </c:pt>
                <c:pt idx="44">
                  <c:v>335.2</c:v>
                </c:pt>
                <c:pt idx="45">
                  <c:v>323.3999999999996</c:v>
                </c:pt>
                <c:pt idx="46">
                  <c:v>313.0666666666667</c:v>
                </c:pt>
                <c:pt idx="47">
                  <c:v>305.6666666666672</c:v>
                </c:pt>
                <c:pt idx="48">
                  <c:v>299.7333333333333</c:v>
                </c:pt>
                <c:pt idx="49">
                  <c:v>294.2333333333333</c:v>
                </c:pt>
                <c:pt idx="50">
                  <c:v>290.8333333333333</c:v>
                </c:pt>
                <c:pt idx="51">
                  <c:v>287.8</c:v>
                </c:pt>
                <c:pt idx="52">
                  <c:v>285.4333333333333</c:v>
                </c:pt>
                <c:pt idx="53">
                  <c:v>283.3333333333333</c:v>
                </c:pt>
                <c:pt idx="54">
                  <c:v>281.8333333333333</c:v>
                </c:pt>
                <c:pt idx="55">
                  <c:v>280.6333333333336</c:v>
                </c:pt>
                <c:pt idx="56">
                  <c:v>279.5999999999992</c:v>
                </c:pt>
                <c:pt idx="57">
                  <c:v>278.8333333333333</c:v>
                </c:pt>
                <c:pt idx="58">
                  <c:v>278.2333333333333</c:v>
                </c:pt>
              </c:numCache>
            </c:numRef>
          </c:xVal>
          <c:yVal>
            <c:numRef>
              <c:f>Sheet2!$F$2:$F$60</c:f>
              <c:numCache>
                <c:formatCode>General</c:formatCode>
                <c:ptCount val="59"/>
                <c:pt idx="0">
                  <c:v>128.7</c:v>
                </c:pt>
                <c:pt idx="1">
                  <c:v>129.0</c:v>
                </c:pt>
                <c:pt idx="2">
                  <c:v>128.8</c:v>
                </c:pt>
                <c:pt idx="3">
                  <c:v>128.8</c:v>
                </c:pt>
                <c:pt idx="4">
                  <c:v>128.8</c:v>
                </c:pt>
                <c:pt idx="5">
                  <c:v>128.7</c:v>
                </c:pt>
                <c:pt idx="6">
                  <c:v>128.7</c:v>
                </c:pt>
                <c:pt idx="7">
                  <c:v>128.4</c:v>
                </c:pt>
                <c:pt idx="8">
                  <c:v>127.9</c:v>
                </c:pt>
                <c:pt idx="9">
                  <c:v>126.9</c:v>
                </c:pt>
                <c:pt idx="10">
                  <c:v>126.4</c:v>
                </c:pt>
                <c:pt idx="11">
                  <c:v>126.3</c:v>
                </c:pt>
                <c:pt idx="12">
                  <c:v>124.7</c:v>
                </c:pt>
                <c:pt idx="13">
                  <c:v>120.0</c:v>
                </c:pt>
                <c:pt idx="14">
                  <c:v>111.0</c:v>
                </c:pt>
                <c:pt idx="15">
                  <c:v>108.8</c:v>
                </c:pt>
                <c:pt idx="16">
                  <c:v>108.6</c:v>
                </c:pt>
                <c:pt idx="17">
                  <c:v>107.4</c:v>
                </c:pt>
                <c:pt idx="18">
                  <c:v>106.5</c:v>
                </c:pt>
                <c:pt idx="19">
                  <c:v>104.7</c:v>
                </c:pt>
                <c:pt idx="20">
                  <c:v>102.6</c:v>
                </c:pt>
                <c:pt idx="21">
                  <c:v>99.0</c:v>
                </c:pt>
                <c:pt idx="22">
                  <c:v>94.8</c:v>
                </c:pt>
                <c:pt idx="23">
                  <c:v>90.0</c:v>
                </c:pt>
                <c:pt idx="24">
                  <c:v>86.3</c:v>
                </c:pt>
                <c:pt idx="25">
                  <c:v>83.3</c:v>
                </c:pt>
                <c:pt idx="26">
                  <c:v>80.7</c:v>
                </c:pt>
                <c:pt idx="27">
                  <c:v>78.9</c:v>
                </c:pt>
                <c:pt idx="28">
                  <c:v>77.6</c:v>
                </c:pt>
                <c:pt idx="29">
                  <c:v>76.5</c:v>
                </c:pt>
                <c:pt idx="30">
                  <c:v>76.0</c:v>
                </c:pt>
                <c:pt idx="31">
                  <c:v>76.1</c:v>
                </c:pt>
                <c:pt idx="32">
                  <c:v>76.0</c:v>
                </c:pt>
                <c:pt idx="33">
                  <c:v>76.0</c:v>
                </c:pt>
                <c:pt idx="34">
                  <c:v>76.1</c:v>
                </c:pt>
                <c:pt idx="35">
                  <c:v>76.2</c:v>
                </c:pt>
                <c:pt idx="36">
                  <c:v>76.3</c:v>
                </c:pt>
                <c:pt idx="37">
                  <c:v>76.5</c:v>
                </c:pt>
                <c:pt idx="38">
                  <c:v>76.6</c:v>
                </c:pt>
                <c:pt idx="39">
                  <c:v>76.7</c:v>
                </c:pt>
                <c:pt idx="40">
                  <c:v>76.8</c:v>
                </c:pt>
                <c:pt idx="41">
                  <c:v>76.9</c:v>
                </c:pt>
                <c:pt idx="42">
                  <c:v>77.0</c:v>
                </c:pt>
                <c:pt idx="43">
                  <c:v>77.0</c:v>
                </c:pt>
                <c:pt idx="44">
                  <c:v>77.1</c:v>
                </c:pt>
                <c:pt idx="45">
                  <c:v>77.1</c:v>
                </c:pt>
                <c:pt idx="46">
                  <c:v>77.2</c:v>
                </c:pt>
                <c:pt idx="47">
                  <c:v>77.2</c:v>
                </c:pt>
                <c:pt idx="48">
                  <c:v>77.2</c:v>
                </c:pt>
                <c:pt idx="49">
                  <c:v>77.3</c:v>
                </c:pt>
                <c:pt idx="50">
                  <c:v>77.2</c:v>
                </c:pt>
                <c:pt idx="51">
                  <c:v>77.3</c:v>
                </c:pt>
                <c:pt idx="52">
                  <c:v>77.3</c:v>
                </c:pt>
                <c:pt idx="53">
                  <c:v>77.3</c:v>
                </c:pt>
                <c:pt idx="54">
                  <c:v>77.3</c:v>
                </c:pt>
                <c:pt idx="55">
                  <c:v>77.3</c:v>
                </c:pt>
                <c:pt idx="56">
                  <c:v>77.3</c:v>
                </c:pt>
                <c:pt idx="57">
                  <c:v>77.3</c:v>
                </c:pt>
                <c:pt idx="58">
                  <c:v>77.3</c:v>
                </c:pt>
              </c:numCache>
            </c:numRef>
          </c:yVal>
          <c:smooth val="0"/>
        </c:ser>
        <c:ser>
          <c:idx val="2"/>
          <c:order val="2"/>
          <c:tx>
            <c:v>1333MHz</c:v>
          </c:tx>
          <c:spPr>
            <a:ln w="28575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xVal>
            <c:numRef>
              <c:f>Sheet2!$G$2:$G$60</c:f>
              <c:numCache>
                <c:formatCode>General</c:formatCode>
                <c:ptCount val="59"/>
                <c:pt idx="0">
                  <c:v>6616.86666666669</c:v>
                </c:pt>
                <c:pt idx="1">
                  <c:v>6616.5</c:v>
                </c:pt>
                <c:pt idx="2">
                  <c:v>6613.86666666669</c:v>
                </c:pt>
                <c:pt idx="3">
                  <c:v>6613.13333333333</c:v>
                </c:pt>
                <c:pt idx="4">
                  <c:v>6612.0</c:v>
                </c:pt>
                <c:pt idx="5">
                  <c:v>6611.400000000001</c:v>
                </c:pt>
                <c:pt idx="6">
                  <c:v>6611.400000000001</c:v>
                </c:pt>
                <c:pt idx="7">
                  <c:v>6609.26666666669</c:v>
                </c:pt>
                <c:pt idx="8">
                  <c:v>6605.96666666669</c:v>
                </c:pt>
                <c:pt idx="9">
                  <c:v>6593.400000000001</c:v>
                </c:pt>
                <c:pt idx="10">
                  <c:v>6586.5</c:v>
                </c:pt>
                <c:pt idx="11">
                  <c:v>6586.63333333333</c:v>
                </c:pt>
                <c:pt idx="12">
                  <c:v>6573.533333333316</c:v>
                </c:pt>
                <c:pt idx="13">
                  <c:v>6497.76666666669</c:v>
                </c:pt>
                <c:pt idx="14">
                  <c:v>6267.2</c:v>
                </c:pt>
                <c:pt idx="15">
                  <c:v>6194.0</c:v>
                </c:pt>
                <c:pt idx="16">
                  <c:v>6188.36666666669</c:v>
                </c:pt>
                <c:pt idx="17">
                  <c:v>6142.46666666669</c:v>
                </c:pt>
                <c:pt idx="18">
                  <c:v>6102.3</c:v>
                </c:pt>
                <c:pt idx="19">
                  <c:v>6017.3</c:v>
                </c:pt>
                <c:pt idx="20">
                  <c:v>5914.100000000001</c:v>
                </c:pt>
                <c:pt idx="21">
                  <c:v>5700.66666666669</c:v>
                </c:pt>
                <c:pt idx="22">
                  <c:v>5367.0</c:v>
                </c:pt>
                <c:pt idx="23">
                  <c:v>4872.833333333328</c:v>
                </c:pt>
                <c:pt idx="24">
                  <c:v>4338.8</c:v>
                </c:pt>
                <c:pt idx="25">
                  <c:v>3791.266666666642</c:v>
                </c:pt>
                <c:pt idx="26">
                  <c:v>3215.533333333341</c:v>
                </c:pt>
                <c:pt idx="27">
                  <c:v>2743.433333333342</c:v>
                </c:pt>
                <c:pt idx="28">
                  <c:v>2324.566666666658</c:v>
                </c:pt>
                <c:pt idx="29">
                  <c:v>1901.8</c:v>
                </c:pt>
                <c:pt idx="30">
                  <c:v>1640.2</c:v>
                </c:pt>
                <c:pt idx="31">
                  <c:v>1390.96666666667</c:v>
                </c:pt>
                <c:pt idx="32">
                  <c:v>1094.43333333333</c:v>
                </c:pt>
                <c:pt idx="33">
                  <c:v>1002.5</c:v>
                </c:pt>
                <c:pt idx="34">
                  <c:v>805.9666666666667</c:v>
                </c:pt>
                <c:pt idx="35">
                  <c:v>756.266666666668</c:v>
                </c:pt>
                <c:pt idx="36">
                  <c:v>658.1666666666666</c:v>
                </c:pt>
                <c:pt idx="37">
                  <c:v>587.3000000000001</c:v>
                </c:pt>
                <c:pt idx="38">
                  <c:v>530.2</c:v>
                </c:pt>
                <c:pt idx="39">
                  <c:v>457.2</c:v>
                </c:pt>
                <c:pt idx="40">
                  <c:v>443.4666666666667</c:v>
                </c:pt>
                <c:pt idx="41">
                  <c:v>414.1333333333336</c:v>
                </c:pt>
                <c:pt idx="42">
                  <c:v>390.3</c:v>
                </c:pt>
                <c:pt idx="43">
                  <c:v>364.7333333333333</c:v>
                </c:pt>
                <c:pt idx="44">
                  <c:v>355.1333333333336</c:v>
                </c:pt>
                <c:pt idx="45">
                  <c:v>343.4</c:v>
                </c:pt>
                <c:pt idx="46">
                  <c:v>333.0333333333334</c:v>
                </c:pt>
                <c:pt idx="47">
                  <c:v>325.6666666666672</c:v>
                </c:pt>
                <c:pt idx="48">
                  <c:v>319.7666666666667</c:v>
                </c:pt>
                <c:pt idx="49">
                  <c:v>314.2666666666667</c:v>
                </c:pt>
                <c:pt idx="50">
                  <c:v>310.866666666667</c:v>
                </c:pt>
                <c:pt idx="51">
                  <c:v>307.8999999999996</c:v>
                </c:pt>
                <c:pt idx="52">
                  <c:v>305.5</c:v>
                </c:pt>
                <c:pt idx="53">
                  <c:v>303.4666666666667</c:v>
                </c:pt>
                <c:pt idx="54">
                  <c:v>301.9333333333333</c:v>
                </c:pt>
                <c:pt idx="55">
                  <c:v>300.2</c:v>
                </c:pt>
                <c:pt idx="56">
                  <c:v>299.6666666666672</c:v>
                </c:pt>
                <c:pt idx="57">
                  <c:v>298.9333333333333</c:v>
                </c:pt>
                <c:pt idx="58">
                  <c:v>298.3333333333333</c:v>
                </c:pt>
              </c:numCache>
            </c:numRef>
          </c:xVal>
          <c:yVal>
            <c:numRef>
              <c:f>Sheet2!$I$2:$I$60</c:f>
              <c:numCache>
                <c:formatCode>General</c:formatCode>
                <c:ptCount val="59"/>
                <c:pt idx="0">
                  <c:v>106.1</c:v>
                </c:pt>
                <c:pt idx="1">
                  <c:v>106.1</c:v>
                </c:pt>
                <c:pt idx="2">
                  <c:v>106.0</c:v>
                </c:pt>
                <c:pt idx="3">
                  <c:v>105.9</c:v>
                </c:pt>
                <c:pt idx="4">
                  <c:v>105.9</c:v>
                </c:pt>
                <c:pt idx="5">
                  <c:v>105.9</c:v>
                </c:pt>
                <c:pt idx="6">
                  <c:v>105.9</c:v>
                </c:pt>
                <c:pt idx="7">
                  <c:v>105.8</c:v>
                </c:pt>
                <c:pt idx="8">
                  <c:v>105.6</c:v>
                </c:pt>
                <c:pt idx="9">
                  <c:v>105.2</c:v>
                </c:pt>
                <c:pt idx="10">
                  <c:v>104.9</c:v>
                </c:pt>
                <c:pt idx="11">
                  <c:v>104.9</c:v>
                </c:pt>
                <c:pt idx="12">
                  <c:v>104.4</c:v>
                </c:pt>
                <c:pt idx="13">
                  <c:v>101.7</c:v>
                </c:pt>
                <c:pt idx="14">
                  <c:v>95.3</c:v>
                </c:pt>
                <c:pt idx="15">
                  <c:v>93.6</c:v>
                </c:pt>
                <c:pt idx="16">
                  <c:v>93.5</c:v>
                </c:pt>
                <c:pt idx="17">
                  <c:v>92.6</c:v>
                </c:pt>
                <c:pt idx="18">
                  <c:v>91.7</c:v>
                </c:pt>
                <c:pt idx="19">
                  <c:v>90.2</c:v>
                </c:pt>
                <c:pt idx="20">
                  <c:v>88.4</c:v>
                </c:pt>
                <c:pt idx="21">
                  <c:v>85.5</c:v>
                </c:pt>
                <c:pt idx="22">
                  <c:v>82.5</c:v>
                </c:pt>
                <c:pt idx="23">
                  <c:v>79.5</c:v>
                </c:pt>
                <c:pt idx="24">
                  <c:v>77.3</c:v>
                </c:pt>
                <c:pt idx="25">
                  <c:v>75.4</c:v>
                </c:pt>
                <c:pt idx="26">
                  <c:v>73.7</c:v>
                </c:pt>
                <c:pt idx="27">
                  <c:v>72.5</c:v>
                </c:pt>
                <c:pt idx="28">
                  <c:v>71.7</c:v>
                </c:pt>
                <c:pt idx="29">
                  <c:v>71.6</c:v>
                </c:pt>
                <c:pt idx="30">
                  <c:v>70.8</c:v>
                </c:pt>
                <c:pt idx="31">
                  <c:v>70.9</c:v>
                </c:pt>
                <c:pt idx="32">
                  <c:v>70.9</c:v>
                </c:pt>
                <c:pt idx="33">
                  <c:v>70.9</c:v>
                </c:pt>
                <c:pt idx="34">
                  <c:v>71.1</c:v>
                </c:pt>
                <c:pt idx="35">
                  <c:v>71.1</c:v>
                </c:pt>
                <c:pt idx="36">
                  <c:v>71.3</c:v>
                </c:pt>
                <c:pt idx="37">
                  <c:v>71.4</c:v>
                </c:pt>
                <c:pt idx="38">
                  <c:v>71.5</c:v>
                </c:pt>
                <c:pt idx="39">
                  <c:v>71.6</c:v>
                </c:pt>
                <c:pt idx="40">
                  <c:v>71.6</c:v>
                </c:pt>
                <c:pt idx="41">
                  <c:v>71.7</c:v>
                </c:pt>
                <c:pt idx="42">
                  <c:v>71.9</c:v>
                </c:pt>
                <c:pt idx="43">
                  <c:v>71.9</c:v>
                </c:pt>
                <c:pt idx="44">
                  <c:v>71.9</c:v>
                </c:pt>
                <c:pt idx="45">
                  <c:v>72.0</c:v>
                </c:pt>
                <c:pt idx="46">
                  <c:v>72.0</c:v>
                </c:pt>
                <c:pt idx="47">
                  <c:v>72.0</c:v>
                </c:pt>
                <c:pt idx="48">
                  <c:v>72.0</c:v>
                </c:pt>
                <c:pt idx="49">
                  <c:v>72.0</c:v>
                </c:pt>
                <c:pt idx="50">
                  <c:v>72.0</c:v>
                </c:pt>
                <c:pt idx="51">
                  <c:v>72.0</c:v>
                </c:pt>
                <c:pt idx="52">
                  <c:v>72.0</c:v>
                </c:pt>
                <c:pt idx="53">
                  <c:v>72.0</c:v>
                </c:pt>
                <c:pt idx="54">
                  <c:v>72.1</c:v>
                </c:pt>
                <c:pt idx="55">
                  <c:v>72.1</c:v>
                </c:pt>
                <c:pt idx="56">
                  <c:v>72.1</c:v>
                </c:pt>
                <c:pt idx="57">
                  <c:v>72.1</c:v>
                </c:pt>
                <c:pt idx="58">
                  <c:v>72.1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Sheet2!$N$1</c:f>
              <c:strCache>
                <c:ptCount val="1"/>
                <c:pt idx="0">
                  <c:v>800-fit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</c:v>
                </c:pt>
                <c:pt idx="5">
                  <c:v>1666.666666666668</c:v>
                </c:pt>
                <c:pt idx="6">
                  <c:v>2000.0</c:v>
                </c:pt>
                <c:pt idx="7">
                  <c:v>2333.33333333335</c:v>
                </c:pt>
                <c:pt idx="8">
                  <c:v>2666.666666666644</c:v>
                </c:pt>
                <c:pt idx="9">
                  <c:v>3000.0</c:v>
                </c:pt>
                <c:pt idx="10">
                  <c:v>3333.33333333335</c:v>
                </c:pt>
                <c:pt idx="11">
                  <c:v>3666.666666666644</c:v>
                </c:pt>
                <c:pt idx="12">
                  <c:v>4000.0</c:v>
                </c:pt>
                <c:pt idx="13">
                  <c:v>4166.66666666669</c:v>
                </c:pt>
                <c:pt idx="14">
                  <c:v>4333.333333333328</c:v>
                </c:pt>
                <c:pt idx="15">
                  <c:v>4666.66666666669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5666.66666666669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6666.66666666669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Sheet2!$N$2:$N$26</c:f>
              <c:numCache>
                <c:formatCode>0.00</c:formatCode>
                <c:ptCount val="25"/>
                <c:pt idx="0">
                  <c:v>77.98037999006955</c:v>
                </c:pt>
                <c:pt idx="1">
                  <c:v>78.5292559082245</c:v>
                </c:pt>
                <c:pt idx="2">
                  <c:v>79.16974014049724</c:v>
                </c:pt>
                <c:pt idx="3">
                  <c:v>79.92685521010938</c:v>
                </c:pt>
                <c:pt idx="4">
                  <c:v>80.83564959071623</c:v>
                </c:pt>
                <c:pt idx="5">
                  <c:v>81.94677815604575</c:v>
                </c:pt>
                <c:pt idx="6">
                  <c:v>83.33627682558237</c:v>
                </c:pt>
                <c:pt idx="7">
                  <c:v>85.12373575121357</c:v>
                </c:pt>
                <c:pt idx="8">
                  <c:v>87.50869701470305</c:v>
                </c:pt>
                <c:pt idx="9">
                  <c:v>90.85087766811028</c:v>
                </c:pt>
                <c:pt idx="10">
                  <c:v>95.87123782358753</c:v>
                </c:pt>
                <c:pt idx="11">
                  <c:v>104.2574627576698</c:v>
                </c:pt>
                <c:pt idx="12">
                  <c:v>121.1013686091183</c:v>
                </c:pt>
                <c:pt idx="13">
                  <c:v>138.0412275324206</c:v>
                </c:pt>
                <c:pt idx="14">
                  <c:v>172.2121030247107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Sheet2!$M$1</c:f>
              <c:strCache>
                <c:ptCount val="1"/>
                <c:pt idx="0">
                  <c:v>1067-fit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</c:v>
                </c:pt>
                <c:pt idx="5">
                  <c:v>1666.666666666668</c:v>
                </c:pt>
                <c:pt idx="6">
                  <c:v>2000.0</c:v>
                </c:pt>
                <c:pt idx="7">
                  <c:v>2333.33333333335</c:v>
                </c:pt>
                <c:pt idx="8">
                  <c:v>2666.666666666644</c:v>
                </c:pt>
                <c:pt idx="9">
                  <c:v>3000.0</c:v>
                </c:pt>
                <c:pt idx="10">
                  <c:v>3333.33333333335</c:v>
                </c:pt>
                <c:pt idx="11">
                  <c:v>3666.666666666644</c:v>
                </c:pt>
                <c:pt idx="12">
                  <c:v>4000.0</c:v>
                </c:pt>
                <c:pt idx="13">
                  <c:v>4166.66666666669</c:v>
                </c:pt>
                <c:pt idx="14">
                  <c:v>4333.333333333328</c:v>
                </c:pt>
                <c:pt idx="15">
                  <c:v>4666.66666666669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5666.66666666669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6666.66666666669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Sheet2!$M$2:$M$26</c:f>
              <c:numCache>
                <c:formatCode>0.00</c:formatCode>
                <c:ptCount val="25"/>
                <c:pt idx="0">
                  <c:v>74.3647143972682</c:v>
                </c:pt>
                <c:pt idx="1">
                  <c:v>74.68802538684145</c:v>
                </c:pt>
                <c:pt idx="2">
                  <c:v>75.05158330642757</c:v>
                </c:pt>
                <c:pt idx="3">
                  <c:v>75.46340208426062</c:v>
                </c:pt>
                <c:pt idx="4">
                  <c:v>75.93377453914834</c:v>
                </c:pt>
                <c:pt idx="5">
                  <c:v>76.4761444248778</c:v>
                </c:pt>
                <c:pt idx="6">
                  <c:v>77.10841209859463</c:v>
                </c:pt>
                <c:pt idx="7">
                  <c:v>77.85494810080745</c:v>
                </c:pt>
                <c:pt idx="8">
                  <c:v>78.74980691803468</c:v>
                </c:pt>
                <c:pt idx="9">
                  <c:v>79.84206757027628</c:v>
                </c:pt>
                <c:pt idx="10">
                  <c:v>81.20514668345675</c:v>
                </c:pt>
                <c:pt idx="11">
                  <c:v>82.95401922200156</c:v>
                </c:pt>
                <c:pt idx="12">
                  <c:v>85.27947155433053</c:v>
                </c:pt>
                <c:pt idx="13">
                  <c:v>86.7555239902867</c:v>
                </c:pt>
                <c:pt idx="14">
                  <c:v>88.52291975214145</c:v>
                </c:pt>
                <c:pt idx="15">
                  <c:v>93.3616236583961</c:v>
                </c:pt>
                <c:pt idx="16">
                  <c:v>101.3563116287097</c:v>
                </c:pt>
                <c:pt idx="17">
                  <c:v>117.0889135284606</c:v>
                </c:pt>
                <c:pt idx="18">
                  <c:v>132.4882164084884</c:v>
                </c:pt>
                <c:pt idx="19">
                  <c:v>162.3284123202447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Sheet2!$L$1</c:f>
              <c:strCache>
                <c:ptCount val="1"/>
                <c:pt idx="0">
                  <c:v>1333-fit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Sheet2!$J$2:$J$26</c:f>
              <c:numCache>
                <c:formatCode>General</c:formatCode>
                <c:ptCount val="25"/>
                <c:pt idx="0">
                  <c:v>0.0</c:v>
                </c:pt>
                <c:pt idx="1">
                  <c:v>333.3333333333333</c:v>
                </c:pt>
                <c:pt idx="2">
                  <c:v>666.6666666666666</c:v>
                </c:pt>
                <c:pt idx="3">
                  <c:v>1000.0</c:v>
                </c:pt>
                <c:pt idx="4">
                  <c:v>1333.33333333333</c:v>
                </c:pt>
                <c:pt idx="5">
                  <c:v>1666.666666666668</c:v>
                </c:pt>
                <c:pt idx="6">
                  <c:v>2000.0</c:v>
                </c:pt>
                <c:pt idx="7">
                  <c:v>2333.33333333335</c:v>
                </c:pt>
                <c:pt idx="8">
                  <c:v>2666.666666666644</c:v>
                </c:pt>
                <c:pt idx="9">
                  <c:v>3000.0</c:v>
                </c:pt>
                <c:pt idx="10">
                  <c:v>3333.33333333335</c:v>
                </c:pt>
                <c:pt idx="11">
                  <c:v>3666.666666666644</c:v>
                </c:pt>
                <c:pt idx="12">
                  <c:v>4000.0</c:v>
                </c:pt>
                <c:pt idx="13">
                  <c:v>4166.66666666669</c:v>
                </c:pt>
                <c:pt idx="14">
                  <c:v>4333.333333333328</c:v>
                </c:pt>
                <c:pt idx="15">
                  <c:v>4666.66666666669</c:v>
                </c:pt>
                <c:pt idx="16">
                  <c:v>5000.0</c:v>
                </c:pt>
                <c:pt idx="17">
                  <c:v>5333.333333333328</c:v>
                </c:pt>
                <c:pt idx="18">
                  <c:v>5500.0</c:v>
                </c:pt>
                <c:pt idx="19">
                  <c:v>5666.66666666669</c:v>
                </c:pt>
                <c:pt idx="20">
                  <c:v>6000.0</c:v>
                </c:pt>
                <c:pt idx="21">
                  <c:v>6333.333333333328</c:v>
                </c:pt>
                <c:pt idx="22">
                  <c:v>6666.66666666669</c:v>
                </c:pt>
                <c:pt idx="23">
                  <c:v>7000.0</c:v>
                </c:pt>
                <c:pt idx="24">
                  <c:v>7200.0</c:v>
                </c:pt>
              </c:numCache>
            </c:numRef>
          </c:xVal>
          <c:yVal>
            <c:numRef>
              <c:f>Sheet2!$L$2:$L$26</c:f>
              <c:numCache>
                <c:formatCode>0.00</c:formatCode>
                <c:ptCount val="25"/>
                <c:pt idx="0">
                  <c:v>69.68139362688228</c:v>
                </c:pt>
                <c:pt idx="1">
                  <c:v>69.92914582547627</c:v>
                </c:pt>
                <c:pt idx="2">
                  <c:v>70.20073119389254</c:v>
                </c:pt>
                <c:pt idx="3">
                  <c:v>70.49976254515296</c:v>
                </c:pt>
                <c:pt idx="4">
                  <c:v>70.830621763013</c:v>
                </c:pt>
                <c:pt idx="5">
                  <c:v>71.19867594798318</c:v>
                </c:pt>
                <c:pt idx="6">
                  <c:v>71.61057080185735</c:v>
                </c:pt>
                <c:pt idx="7">
                  <c:v>72.07463549085351</c:v>
                </c:pt>
                <c:pt idx="8">
                  <c:v>72.60145174747954</c:v>
                </c:pt>
                <c:pt idx="9">
                  <c:v>73.20467057778085</c:v>
                </c:pt>
                <c:pt idx="10">
                  <c:v>73.9022120833457</c:v>
                </c:pt>
                <c:pt idx="11">
                  <c:v>74.71807585194801</c:v>
                </c:pt>
                <c:pt idx="12">
                  <c:v>75.68515800281334</c:v>
                </c:pt>
                <c:pt idx="13">
                  <c:v>76.23918243772515</c:v>
                </c:pt>
                <c:pt idx="14">
                  <c:v>76.84979462050833</c:v>
                </c:pt>
                <c:pt idx="15">
                  <c:v>78.27940631945923</c:v>
                </c:pt>
                <c:pt idx="16">
                  <c:v>80.07603038562924</c:v>
                </c:pt>
                <c:pt idx="17">
                  <c:v>82.4018096825627</c:v>
                </c:pt>
                <c:pt idx="18">
                  <c:v>83.84199433686581</c:v>
                </c:pt>
                <c:pt idx="19">
                  <c:v>85.5308924824263</c:v>
                </c:pt>
                <c:pt idx="20">
                  <c:v>89.96633523748947</c:v>
                </c:pt>
                <c:pt idx="21">
                  <c:v>96.7420494873341</c:v>
                </c:pt>
                <c:pt idx="22">
                  <c:v>108.3739720135893</c:v>
                </c:pt>
                <c:pt idx="23">
                  <c:v>132.998558783444</c:v>
                </c:pt>
                <c:pt idx="24">
                  <c:v>167.6295646482953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3322584"/>
        <c:axId val="483328440"/>
      </c:scatterChart>
      <c:valAx>
        <c:axId val="483322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 smtClean="0"/>
                  <a:t>Utilized Channel Bandwidth (MB/s)</a:t>
                </a:r>
                <a:endParaRPr lang="en-US" sz="20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3328440"/>
        <c:crosses val="autoZero"/>
        <c:crossBetween val="midCat"/>
      </c:valAx>
      <c:valAx>
        <c:axId val="483328440"/>
        <c:scaling>
          <c:orientation val="minMax"/>
          <c:min val="60.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Latency (ns)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483322584"/>
        <c:crosses val="autoZero"/>
        <c:crossBetween val="midCat"/>
        <c:majorUnit val="30.0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09291703120443"/>
          <c:y val="0.087533100029163"/>
          <c:w val="0.797254666083406"/>
          <c:h val="0.112553222513852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11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10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8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98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43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543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37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7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771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3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48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232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7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110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110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704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18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739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089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298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17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6780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39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81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695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42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Briefly go over 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34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85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chart" Target="../charts/char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chart" Target="../charts/char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chart" Target="../charts/char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chart" Target="../charts/char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chart" Target="../charts/char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chart" Target="../charts/char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000" dirty="0" smtClean="0"/>
              <a:t>Memory Power Management via</a:t>
            </a:r>
            <a:br>
              <a:rPr lang="en-US" sz="4000" dirty="0" smtClean="0"/>
            </a:br>
            <a:r>
              <a:rPr lang="en-US" sz="4000" dirty="0" smtClean="0"/>
              <a:t>Dynamic Voltage/Frequency Scaling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3276600" cy="1143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Howard David (Intel)</a:t>
            </a:r>
          </a:p>
          <a:p>
            <a:r>
              <a:rPr lang="en-US" sz="1800" dirty="0" smtClean="0"/>
              <a:t>Eugene </a:t>
            </a:r>
            <a:r>
              <a:rPr lang="en-US" sz="1800" dirty="0" err="1" smtClean="0"/>
              <a:t>Gorbatov</a:t>
            </a:r>
            <a:r>
              <a:rPr lang="en-US" sz="1800" dirty="0" smtClean="0"/>
              <a:t> (Intel)</a:t>
            </a:r>
          </a:p>
          <a:p>
            <a:r>
              <a:rPr lang="en-US" sz="1800" dirty="0" smtClean="0"/>
              <a:t>Ulf R. </a:t>
            </a:r>
            <a:r>
              <a:rPr lang="en-US" sz="1800" dirty="0" err="1" smtClean="0"/>
              <a:t>Hanebutte</a:t>
            </a:r>
            <a:r>
              <a:rPr lang="en-US" sz="1800" dirty="0" smtClean="0"/>
              <a:t> (Intel)</a:t>
            </a:r>
          </a:p>
        </p:txBody>
      </p:sp>
      <p:pic>
        <p:nvPicPr>
          <p:cNvPr id="7" name="Picture 6" descr="Intel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5468938"/>
            <a:ext cx="1835346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ubtitle 2"/>
          <p:cNvSpPr txBox="1">
            <a:spLocks/>
          </p:cNvSpPr>
          <p:nvPr/>
        </p:nvSpPr>
        <p:spPr bwMode="auto">
          <a:xfrm>
            <a:off x="5181600" y="4419600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b="1" dirty="0" smtClean="0"/>
              <a:t>Chris Fallin (CMU)</a:t>
            </a:r>
          </a:p>
          <a:p>
            <a:r>
              <a:rPr lang="en-US" sz="1800" dirty="0" err="1" smtClean="0"/>
              <a:t>Onur</a:t>
            </a:r>
            <a:r>
              <a:rPr lang="en-US" sz="1800" dirty="0" smtClean="0"/>
              <a:t> </a:t>
            </a:r>
            <a:r>
              <a:rPr lang="en-US" sz="1800" dirty="0" err="1" smtClean="0"/>
              <a:t>Mutlu</a:t>
            </a:r>
            <a:r>
              <a:rPr lang="en-US" sz="1800" dirty="0" smtClean="0"/>
              <a:t> (CMU)</a:t>
            </a:r>
            <a:endParaRPr lang="en-US" sz="1800" dirty="0"/>
          </a:p>
        </p:txBody>
      </p:sp>
      <p:pic>
        <p:nvPicPr>
          <p:cNvPr id="10" name="Picture 9" descr="safar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5410200"/>
            <a:ext cx="3066035" cy="11764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1377280"/>
          </a:xfrm>
        </p:spPr>
        <p:txBody>
          <a:bodyPr/>
          <a:lstStyle/>
          <a:p>
            <a:r>
              <a:rPr lang="en-US" dirty="0" smtClean="0"/>
              <a:t>Main memory consists of </a:t>
            </a:r>
            <a:r>
              <a:rPr lang="en-US" dirty="0" smtClean="0">
                <a:solidFill>
                  <a:srgbClr val="0000FF"/>
                </a:solidFill>
              </a:rPr>
              <a:t>DIMMs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0000FF"/>
                </a:solidFill>
              </a:rPr>
              <a:t>DRAM devices</a:t>
            </a:r>
          </a:p>
          <a:p>
            <a:r>
              <a:rPr lang="en-US" dirty="0" smtClean="0"/>
              <a:t>Each DIMM is attached to a </a:t>
            </a:r>
            <a:r>
              <a:rPr lang="en-US" dirty="0" smtClean="0">
                <a:solidFill>
                  <a:srgbClr val="0000FF"/>
                </a:solidFill>
              </a:rPr>
              <a:t>memory bus (channel)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Multiple DIMMs</a:t>
            </a:r>
            <a:r>
              <a:rPr lang="en-US" dirty="0" smtClean="0"/>
              <a:t> can connect to one channel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/>
          </a:p>
        </p:txBody>
      </p:sp>
      <p:grpSp>
        <p:nvGrpSpPr>
          <p:cNvPr id="32" name="Group 31"/>
          <p:cNvGrpSpPr/>
          <p:nvPr/>
        </p:nvGrpSpPr>
        <p:grpSpPr>
          <a:xfrm>
            <a:off x="1905000" y="3821668"/>
            <a:ext cx="4114800" cy="685800"/>
            <a:chOff x="609600" y="2819400"/>
            <a:chExt cx="4114800" cy="685800"/>
          </a:xfrm>
        </p:grpSpPr>
        <p:sp>
          <p:nvSpPr>
            <p:cNvPr id="5" name="Rectangle 4"/>
            <p:cNvSpPr/>
            <p:nvPr/>
          </p:nvSpPr>
          <p:spPr>
            <a:xfrm>
              <a:off x="609600" y="2819400"/>
              <a:ext cx="4114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620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2192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6764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336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8194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766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338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910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276600" y="3669268"/>
            <a:ext cx="685800" cy="990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1828800" y="4431268"/>
            <a:ext cx="4191000" cy="1055132"/>
            <a:chOff x="533400" y="3429000"/>
            <a:chExt cx="4191000" cy="1055132"/>
          </a:xfrm>
        </p:grpSpPr>
        <p:grpSp>
          <p:nvGrpSpPr>
            <p:cNvPr id="33" name="Group 32"/>
            <p:cNvGrpSpPr/>
            <p:nvPr/>
          </p:nvGrpSpPr>
          <p:grpSpPr>
            <a:xfrm>
              <a:off x="533400" y="3429000"/>
              <a:ext cx="4191000" cy="1055132"/>
              <a:chOff x="533400" y="3429000"/>
              <a:chExt cx="4191000" cy="1055132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533400" y="3962400"/>
                <a:ext cx="41910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1447800" y="4114800"/>
                <a:ext cx="23775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Memory Bus (64 bits)</a:t>
                </a:r>
                <a:endParaRPr lang="en-US" dirty="0"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 rot="5400000">
                <a:off x="4106072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3667916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3172628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rot="5400000">
                <a:off x="2734472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2058190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1620034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1124746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686590" y="3694906"/>
                <a:ext cx="533400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838200" y="3578423"/>
              <a:ext cx="3774028" cy="310754"/>
              <a:chOff x="838200" y="3578423"/>
              <a:chExt cx="3774028" cy="310754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838200" y="3578423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27000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76530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20980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889250" y="3578423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32105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381635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4260850" y="3581400"/>
                <a:ext cx="3513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/8</a:t>
                </a:r>
                <a:endParaRPr lang="en-US" sz="1400" dirty="0"/>
              </a:p>
            </p:txBody>
          </p:sp>
        </p:grpSp>
      </p:grpSp>
      <p:sp>
        <p:nvSpPr>
          <p:cNvPr id="14" name="Rectangle 13"/>
          <p:cNvSpPr/>
          <p:nvPr/>
        </p:nvSpPr>
        <p:spPr>
          <a:xfrm>
            <a:off x="1676400" y="3593068"/>
            <a:ext cx="46482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1" name="Group 70"/>
          <p:cNvGrpSpPr/>
          <p:nvPr/>
        </p:nvGrpSpPr>
        <p:grpSpPr>
          <a:xfrm>
            <a:off x="1600200" y="3821668"/>
            <a:ext cx="5535848" cy="1359932"/>
            <a:chOff x="3048000" y="2819400"/>
            <a:chExt cx="5535848" cy="1359932"/>
          </a:xfrm>
        </p:grpSpPr>
        <p:cxnSp>
          <p:nvCxnSpPr>
            <p:cNvPr id="67" name="Straight Connector 66"/>
            <p:cNvCxnSpPr/>
            <p:nvPr/>
          </p:nvCxnSpPr>
          <p:spPr>
            <a:xfrm rot="10800000">
              <a:off x="4495800" y="3657600"/>
              <a:ext cx="2438400" cy="158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oup 43"/>
            <p:cNvGrpSpPr/>
            <p:nvPr/>
          </p:nvGrpSpPr>
          <p:grpSpPr>
            <a:xfrm>
              <a:off x="3048000" y="2819400"/>
              <a:ext cx="4114800" cy="685800"/>
              <a:chOff x="609600" y="2819400"/>
              <a:chExt cx="4114800" cy="685800"/>
            </a:xfrm>
            <a:scene3d>
              <a:camera prst="isometricRightUp">
                <a:rot lat="1800000" lon="18000000" rev="0"/>
              </a:camera>
              <a:lightRig rig="threePt" dir="t"/>
            </a:scene3d>
          </p:grpSpPr>
          <p:sp>
            <p:nvSpPr>
              <p:cNvPr id="45" name="Rectangle 44"/>
              <p:cNvSpPr/>
              <p:nvPr/>
            </p:nvSpPr>
            <p:spPr>
              <a:xfrm>
                <a:off x="609600" y="2819400"/>
                <a:ext cx="4114800" cy="6858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7620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12192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6764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21336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8194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2766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7338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1910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4038600" y="2819400"/>
              <a:ext cx="4114800" cy="685800"/>
              <a:chOff x="609600" y="2819400"/>
              <a:chExt cx="4114800" cy="685800"/>
            </a:xfrm>
            <a:scene3d>
              <a:camera prst="isometricRightUp">
                <a:rot lat="1800000" lon="18000000" rev="0"/>
              </a:camera>
              <a:lightRig rig="threePt" dir="t"/>
            </a:scene3d>
          </p:grpSpPr>
          <p:sp>
            <p:nvSpPr>
              <p:cNvPr id="55" name="Rectangle 54"/>
              <p:cNvSpPr/>
              <p:nvPr/>
            </p:nvSpPr>
            <p:spPr>
              <a:xfrm>
                <a:off x="609600" y="2819400"/>
                <a:ext cx="4114800" cy="685800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620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12192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6764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21336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28194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32766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7338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191000" y="2895600"/>
                <a:ext cx="381000" cy="5334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9" name="Straight Arrow Connector 68"/>
            <p:cNvCxnSpPr/>
            <p:nvPr/>
          </p:nvCxnSpPr>
          <p:spPr>
            <a:xfrm>
              <a:off x="7086600" y="3657600"/>
              <a:ext cx="6096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6248400" y="3810000"/>
              <a:ext cx="23354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to Memory Controller</a:t>
              </a:r>
              <a:endParaRPr lang="en-US" dirty="0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4" grpId="0" animBg="1"/>
      <p:bldP spid="1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a DRAM Device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304800" y="1219200"/>
            <a:ext cx="4114800" cy="685800"/>
            <a:chOff x="609600" y="2819400"/>
            <a:chExt cx="4114800" cy="685800"/>
          </a:xfrm>
        </p:grpSpPr>
        <p:sp>
          <p:nvSpPr>
            <p:cNvPr id="6" name="Rectangle 5"/>
            <p:cNvSpPr/>
            <p:nvPr/>
          </p:nvSpPr>
          <p:spPr>
            <a:xfrm>
              <a:off x="609600" y="2819400"/>
              <a:ext cx="4114800" cy="685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620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192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764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336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8194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766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338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91000" y="2895600"/>
              <a:ext cx="381000" cy="533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676400" y="1066800"/>
            <a:ext cx="7086600" cy="5029200"/>
            <a:chOff x="1676400" y="1066800"/>
            <a:chExt cx="7086600" cy="5029200"/>
          </a:xfrm>
        </p:grpSpPr>
        <p:sp>
          <p:nvSpPr>
            <p:cNvPr id="15" name="Rectangle 14"/>
            <p:cNvSpPr/>
            <p:nvPr/>
          </p:nvSpPr>
          <p:spPr>
            <a:xfrm>
              <a:off x="1676400" y="1066800"/>
              <a:ext cx="685800" cy="990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743200" y="2209800"/>
              <a:ext cx="6019800" cy="3886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/>
            <p:nvPr/>
          </p:nvCxnSpPr>
          <p:spPr>
            <a:xfrm rot="16200000" flipH="1">
              <a:off x="190500" y="3543300"/>
              <a:ext cx="4038600" cy="1066800"/>
            </a:xfrm>
            <a:prstGeom prst="line">
              <a:avLst/>
            </a:prstGeom>
            <a:ln w="127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362200" y="1066800"/>
              <a:ext cx="6400800" cy="1143000"/>
            </a:xfrm>
            <a:prstGeom prst="line">
              <a:avLst/>
            </a:prstGeom>
            <a:ln w="127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/>
          <p:cNvSpPr/>
          <p:nvPr/>
        </p:nvSpPr>
        <p:spPr>
          <a:xfrm>
            <a:off x="4495800" y="2438400"/>
            <a:ext cx="12192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191000" y="2667000"/>
            <a:ext cx="12192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810000" y="2895600"/>
            <a:ext cx="12192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429000" y="3124200"/>
            <a:ext cx="1219200" cy="1676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 0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505200" y="5105400"/>
            <a:ext cx="2362200" cy="7620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Sense Amps</a:t>
            </a:r>
          </a:p>
          <a:p>
            <a:pPr algn="ctr"/>
            <a:r>
              <a:rPr lang="en-US" dirty="0" smtClean="0"/>
              <a:t>Column Decoder</a:t>
            </a:r>
            <a:endParaRPr lang="en-US" dirty="0"/>
          </a:p>
        </p:txBody>
      </p:sp>
      <p:cxnSp>
        <p:nvCxnSpPr>
          <p:cNvPr id="40" name="Straight Connector 39"/>
          <p:cNvCxnSpPr>
            <a:stCxn id="34" idx="2"/>
          </p:cNvCxnSpPr>
          <p:nvPr/>
        </p:nvCxnSpPr>
        <p:spPr>
          <a:xfrm rot="5400000">
            <a:off x="3886200" y="4953000"/>
            <a:ext cx="304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4344194" y="4952206"/>
            <a:ext cx="304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4686300" y="4838700"/>
            <a:ext cx="533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952206" y="4723606"/>
            <a:ext cx="762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895600" y="2819400"/>
            <a:ext cx="381000" cy="18288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/>
              <a:t>Row Decoder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467600" y="2514600"/>
            <a:ext cx="1447800" cy="685800"/>
          </a:xfrm>
          <a:prstGeom prst="rect">
            <a:avLst/>
          </a:prstGeom>
          <a:solidFill>
            <a:srgbClr val="FF0000"/>
          </a:solidFill>
          <a:ln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696200" y="2667000"/>
            <a:ext cx="990600" cy="3810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ODT</a:t>
            </a:r>
            <a:endParaRPr lang="en-US" dirty="0"/>
          </a:p>
        </p:txBody>
      </p:sp>
      <p:cxnSp>
        <p:nvCxnSpPr>
          <p:cNvPr id="76" name="Straight Connector 75"/>
          <p:cNvCxnSpPr/>
          <p:nvPr/>
        </p:nvCxnSpPr>
        <p:spPr>
          <a:xfrm rot="5400000" flipH="1" flipV="1">
            <a:off x="7810500" y="3695700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5867400" y="3276600"/>
            <a:ext cx="3276600" cy="2514600"/>
            <a:chOff x="5867400" y="3276600"/>
            <a:chExt cx="3276600" cy="2514600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8229600" y="4343400"/>
              <a:ext cx="914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6400800" y="3276600"/>
              <a:ext cx="1600200" cy="2514600"/>
              <a:chOff x="6172200" y="3352800"/>
              <a:chExt cx="1600200" cy="25146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6172200" y="3352800"/>
                <a:ext cx="1600200" cy="25146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239000" y="3505200"/>
                <a:ext cx="381000" cy="1219200"/>
              </a:xfrm>
              <a:prstGeom prst="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dirty="0" err="1" smtClean="0"/>
                  <a:t>Recievers</a:t>
                </a:r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239000" y="4876800"/>
                <a:ext cx="381000" cy="838200"/>
              </a:xfrm>
              <a:prstGeom prst="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dirty="0" smtClean="0"/>
                  <a:t>Drivers</a:t>
                </a: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6781800" y="3505200"/>
                <a:ext cx="381000" cy="1219200"/>
              </a:xfrm>
              <a:prstGeom prst="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dirty="0" smtClean="0"/>
                  <a:t>Registers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6324600" y="3505200"/>
                <a:ext cx="381000" cy="1219200"/>
              </a:xfrm>
              <a:prstGeom prst="rect">
                <a:avLst/>
              </a:prstGeom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dirty="0" smtClean="0"/>
                  <a:t>Write FIFO</a:t>
                </a:r>
                <a:endParaRPr lang="en-US" dirty="0"/>
              </a:p>
            </p:txBody>
          </p:sp>
        </p:grpSp>
        <p:cxnSp>
          <p:nvCxnSpPr>
            <p:cNvPr id="64" name="Straight Connector 63"/>
            <p:cNvCxnSpPr>
              <a:stCxn id="50" idx="3"/>
            </p:cNvCxnSpPr>
            <p:nvPr/>
          </p:nvCxnSpPr>
          <p:spPr>
            <a:xfrm>
              <a:off x="7848600" y="4038600"/>
              <a:ext cx="3810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7772400" y="5257800"/>
              <a:ext cx="457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7620000" y="4648200"/>
              <a:ext cx="1219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53" idx="3"/>
            </p:cNvCxnSpPr>
            <p:nvPr/>
          </p:nvCxnSpPr>
          <p:spPr>
            <a:xfrm>
              <a:off x="6934200" y="4038600"/>
              <a:ext cx="76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52" idx="3"/>
              <a:endCxn id="50" idx="1"/>
            </p:cNvCxnSpPr>
            <p:nvPr/>
          </p:nvCxnSpPr>
          <p:spPr>
            <a:xfrm>
              <a:off x="7391400" y="4038600"/>
              <a:ext cx="76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6096000" y="4038600"/>
              <a:ext cx="4572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rot="10800000">
              <a:off x="6096000" y="5257800"/>
              <a:ext cx="1371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>
              <a:off x="5486400" y="4648200"/>
              <a:ext cx="1219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10800000">
              <a:off x="5867400" y="5257800"/>
              <a:ext cx="228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5943600" y="2971800"/>
            <a:ext cx="2971800" cy="1981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/>
              <a:t>Banks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Independent arrays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Asynchronous: independent of memory bus speed</a:t>
            </a:r>
          </a:p>
          <a:p>
            <a:pPr marL="342900" indent="-342900">
              <a:buFontTx/>
              <a:buChar char="•"/>
            </a:pPr>
            <a:endParaRPr lang="en-US" sz="2400" dirty="0"/>
          </a:p>
        </p:txBody>
      </p:sp>
      <p:sp>
        <p:nvSpPr>
          <p:cNvPr id="55" name="Rectangle 54"/>
          <p:cNvSpPr/>
          <p:nvPr/>
        </p:nvSpPr>
        <p:spPr>
          <a:xfrm>
            <a:off x="1295400" y="2743200"/>
            <a:ext cx="4648200" cy="2286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/>
              <a:t>I/O Circuitry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Runs at bus speed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Clock sync/distribution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Bus drivers and receivers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Buffering/</a:t>
            </a:r>
            <a:r>
              <a:rPr lang="en-US" sz="2000" dirty="0" err="1" smtClean="0"/>
              <a:t>queueing</a:t>
            </a:r>
            <a:endParaRPr lang="en-US" sz="2000" dirty="0" smtClean="0"/>
          </a:p>
          <a:p>
            <a:pPr marL="342900" indent="-342900">
              <a:buFontTx/>
              <a:buChar char="•"/>
            </a:pP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3124200" y="3581400"/>
            <a:ext cx="5410200" cy="2057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/>
              <a:t>On-Die Termination</a:t>
            </a:r>
          </a:p>
          <a:p>
            <a:pPr marL="342900" indent="-342900">
              <a:buFontTx/>
              <a:buChar char="•"/>
            </a:pPr>
            <a:r>
              <a:rPr lang="en-US" sz="2000" dirty="0" smtClean="0"/>
              <a:t>Required by bus electrical characteristics</a:t>
            </a:r>
            <a:br>
              <a:rPr lang="en-US" sz="2000" dirty="0" smtClean="0"/>
            </a:br>
            <a:r>
              <a:rPr lang="en-US" sz="2000" dirty="0" smtClean="0"/>
              <a:t>for reliable operation</a:t>
            </a:r>
            <a:endParaRPr lang="en-US" sz="2400" dirty="0" smtClean="0"/>
          </a:p>
          <a:p>
            <a:pPr marL="342900" indent="-342900">
              <a:buFontTx/>
              <a:buChar char="•"/>
            </a:pPr>
            <a:r>
              <a:rPr lang="en-US" sz="2000" dirty="0" smtClean="0"/>
              <a:t>Resistive element that dissipates power when bus is active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6" grpId="0" animBg="1"/>
      <p:bldP spid="47" grpId="0" animBg="1"/>
      <p:bldP spid="22" grpId="0" animBg="1"/>
      <p:bldP spid="22" grpId="1" animBg="1"/>
      <p:bldP spid="49" grpId="0" animBg="1"/>
      <p:bldP spid="19" grpId="0" animBg="1"/>
      <p:bldP spid="19" grpId="1" animBg="1"/>
      <p:bldP spid="55" grpId="0" animBg="1"/>
      <p:bldP spid="55" grpId="1" animBg="1"/>
      <p:bldP spid="57" grpId="0" animBg="1"/>
      <p:bldP spid="5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Frequency Scaling on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Reduced memory bus frequency: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Does not affect bank power</a:t>
            </a:r>
            <a:r>
              <a:rPr lang="en-US" sz="2600" dirty="0" smtClean="0"/>
              <a:t>:</a:t>
            </a:r>
          </a:p>
          <a:p>
            <a:pPr lvl="1"/>
            <a:r>
              <a:rPr lang="en-US" sz="2600" dirty="0"/>
              <a:t>C</a:t>
            </a:r>
            <a:r>
              <a:rPr lang="en-US" sz="2600" dirty="0" smtClean="0"/>
              <a:t>onstant energy per operation</a:t>
            </a:r>
          </a:p>
          <a:p>
            <a:pPr lvl="1"/>
            <a:r>
              <a:rPr lang="en-US" sz="2600" dirty="0"/>
              <a:t>D</a:t>
            </a:r>
            <a:r>
              <a:rPr lang="en-US" sz="2600" dirty="0" smtClean="0"/>
              <a:t>epends only on utilized memory bandwidth</a:t>
            </a:r>
            <a:endParaRPr lang="en-US" sz="2400" dirty="0" smtClean="0"/>
          </a:p>
          <a:p>
            <a:r>
              <a:rPr lang="en-US" sz="2600" dirty="0" smtClean="0">
                <a:solidFill>
                  <a:srgbClr val="FF0000"/>
                </a:solidFill>
              </a:rPr>
              <a:t>Decreases I/O power</a:t>
            </a:r>
            <a:r>
              <a:rPr lang="en-US" sz="2600" dirty="0" smtClean="0"/>
              <a:t>:</a:t>
            </a:r>
          </a:p>
          <a:p>
            <a:pPr lvl="1"/>
            <a:r>
              <a:rPr lang="en-US" sz="2600" dirty="0"/>
              <a:t>D</a:t>
            </a:r>
            <a:r>
              <a:rPr lang="en-US" sz="2600" dirty="0" smtClean="0"/>
              <a:t>ynamic power in bus interface and clock circuitry</a:t>
            </a:r>
            <a:br>
              <a:rPr lang="en-US" sz="2600" dirty="0" smtClean="0"/>
            </a:br>
            <a:r>
              <a:rPr lang="en-US" sz="2600" dirty="0" smtClean="0"/>
              <a:t>reduces due to less frequent switching</a:t>
            </a:r>
            <a:endParaRPr lang="en-US" sz="2400" dirty="0" smtClean="0"/>
          </a:p>
          <a:p>
            <a:r>
              <a:rPr lang="en-US" sz="2600" dirty="0" smtClean="0">
                <a:solidFill>
                  <a:srgbClr val="FF0000"/>
                </a:solidFill>
              </a:rPr>
              <a:t>Increases termination power</a:t>
            </a:r>
            <a:r>
              <a:rPr lang="en-US" sz="2600" dirty="0" smtClean="0"/>
              <a:t>:</a:t>
            </a:r>
          </a:p>
          <a:p>
            <a:pPr lvl="1"/>
            <a:r>
              <a:rPr lang="en-US" sz="2600" dirty="0" smtClean="0"/>
              <a:t>Same data takes longer to transfer</a:t>
            </a:r>
          </a:p>
          <a:p>
            <a:pPr lvl="1"/>
            <a:r>
              <a:rPr lang="en-US" sz="2600" dirty="0" smtClean="0">
                <a:sym typeface="Wingdings" pitchFamily="2" charset="2"/>
              </a:rPr>
              <a:t>Hence, bus utilization increases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Tradeoff between I/O and termination results in a net power reduction at lower frequencies</a:t>
            </a:r>
          </a:p>
          <a:p>
            <a:pPr>
              <a:buNone/>
            </a:pPr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Voltage Scaling on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1224880"/>
          </a:xfrm>
        </p:spPr>
        <p:txBody>
          <a:bodyPr/>
          <a:lstStyle/>
          <a:p>
            <a:r>
              <a:rPr lang="en-US" dirty="0" smtClean="0"/>
              <a:t>Voltage scaling further reduces power because all parts of memory devices will draw </a:t>
            </a:r>
            <a:r>
              <a:rPr lang="en-US" dirty="0" smtClean="0">
                <a:solidFill>
                  <a:srgbClr val="0000FF"/>
                </a:solidFill>
              </a:rPr>
              <a:t>less current (at less voltage)</a:t>
            </a:r>
          </a:p>
          <a:p>
            <a:r>
              <a:rPr lang="en-US" dirty="0" smtClean="0"/>
              <a:t>Voltage reduction is possible because stable operation requires </a:t>
            </a:r>
            <a:r>
              <a:rPr lang="en-US" dirty="0" smtClean="0">
                <a:solidFill>
                  <a:srgbClr val="0000FF"/>
                </a:solidFill>
              </a:rPr>
              <a:t>lower voltage at lower frequency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152400" y="2743200"/>
          <a:ext cx="7315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02754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Background and Characterization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Operation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Power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and Voltage Scaling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Performance Effects of Frequency Scaling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Control Algorithm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Evaluation and Conclusions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How Much Memory Bandwidth is Needed?</a:t>
            </a: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908050"/>
          <a:ext cx="8610600" cy="534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81400" y="4714875"/>
            <a:ext cx="4191000" cy="1447800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Performance Impact of Static Frequency Scaling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920080"/>
          </a:xfrm>
        </p:spPr>
        <p:txBody>
          <a:bodyPr/>
          <a:lstStyle/>
          <a:p>
            <a:r>
              <a:rPr lang="en-US" dirty="0" smtClean="0"/>
              <a:t>Performance impact is proportional to bandwidth demand</a:t>
            </a:r>
          </a:p>
          <a:p>
            <a:r>
              <a:rPr lang="en-US" dirty="0" smtClean="0"/>
              <a:t>Many workloads tolerate lower frequency with minimal performance drop</a:t>
            </a:r>
            <a:endParaRPr lang="en-US" dirty="0"/>
          </a:p>
        </p:txBody>
      </p:sp>
      <p:graphicFrame>
        <p:nvGraphicFramePr>
          <p:cNvPr id="10" name="Chart 9"/>
          <p:cNvGraphicFramePr/>
          <p:nvPr/>
        </p:nvGraphicFramePr>
        <p:xfrm>
          <a:off x="914400" y="2047875"/>
          <a:ext cx="6867525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471368713"/>
              </p:ext>
            </p:extLst>
          </p:nvPr>
        </p:nvGraphicFramePr>
        <p:xfrm>
          <a:off x="914400" y="2057400"/>
          <a:ext cx="6867525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 10"/>
          <p:cNvSpPr/>
          <p:nvPr/>
        </p:nvSpPr>
        <p:spPr>
          <a:xfrm>
            <a:off x="1371600" y="2514600"/>
            <a:ext cx="304800" cy="28194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1835430" y="2257425"/>
            <a:ext cx="1974570" cy="464582"/>
            <a:chOff x="1524000" y="2038350"/>
            <a:chExt cx="1974570" cy="464582"/>
          </a:xfrm>
        </p:grpSpPr>
        <p:grpSp>
          <p:nvGrpSpPr>
            <p:cNvPr id="15" name="Group 14"/>
            <p:cNvGrpSpPr/>
            <p:nvPr/>
          </p:nvGrpSpPr>
          <p:grpSpPr>
            <a:xfrm>
              <a:off x="1524000" y="2039144"/>
              <a:ext cx="348172" cy="463788"/>
              <a:chOff x="1524000" y="2039144"/>
              <a:chExt cx="348172" cy="463788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1524000" y="2133600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24000" y="203914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765300" y="2038350"/>
              <a:ext cx="348172" cy="463788"/>
              <a:chOff x="1524000" y="2039144"/>
              <a:chExt cx="348172" cy="463788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524000" y="2133600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524000" y="203914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044700" y="2039144"/>
              <a:ext cx="348172" cy="463788"/>
              <a:chOff x="1524000" y="2039144"/>
              <a:chExt cx="348172" cy="463788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1524000" y="2133600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524000" y="203914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286000" y="2038350"/>
              <a:ext cx="348172" cy="463788"/>
              <a:chOff x="1524000" y="2039144"/>
              <a:chExt cx="348172" cy="463788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1524000" y="2133600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524000" y="203914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530475" y="2039144"/>
              <a:ext cx="348172" cy="463788"/>
              <a:chOff x="1524000" y="2039144"/>
              <a:chExt cx="348172" cy="463788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1524000" y="2133600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524000" y="2039144"/>
                <a:ext cx="34817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::</a:t>
                </a:r>
                <a:endParaRPr lang="en-US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2771775" y="2038350"/>
              <a:ext cx="266420" cy="463788"/>
              <a:chOff x="1524000" y="2039144"/>
              <a:chExt cx="266420" cy="463788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524000" y="2133600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524000" y="2039144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3003550" y="2038350"/>
              <a:ext cx="266420" cy="463788"/>
              <a:chOff x="1479550" y="2039144"/>
              <a:chExt cx="266420" cy="463788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1479550" y="2133600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479550" y="2039144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3232150" y="2038350"/>
              <a:ext cx="266420" cy="463788"/>
              <a:chOff x="1447800" y="2039144"/>
              <a:chExt cx="266420" cy="463788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447800" y="2133600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447800" y="2039144"/>
                <a:ext cx="2664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:</a:t>
                </a:r>
                <a:endParaRPr lang="en-US" dirty="0"/>
              </a:p>
            </p:txBody>
          </p:sp>
        </p:grp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Graphic spid="10" grpId="0">
        <p:bldAsOne/>
      </p:bldGraphic>
      <p:bldGraphic spid="10" grpId="1">
        <p:bldAsOne/>
      </p:bldGraphic>
      <p:bldGraphic spid="12" grpId="0">
        <p:bldAsOne/>
      </p:bldGraphic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Background and Characterization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Operation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Power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and Voltage Scaling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Effects of Frequency Scaling</a:t>
            </a:r>
          </a:p>
          <a:p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Frequency Control Algorithm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Evaluation and Conclusions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3723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Latency Under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2367880"/>
          </a:xfrm>
        </p:spPr>
        <p:txBody>
          <a:bodyPr/>
          <a:lstStyle/>
          <a:p>
            <a:r>
              <a:rPr lang="en-US" dirty="0" smtClean="0"/>
              <a:t>At </a:t>
            </a:r>
            <a:r>
              <a:rPr lang="en-US" dirty="0" smtClean="0">
                <a:solidFill>
                  <a:srgbClr val="0000FF"/>
                </a:solidFill>
              </a:rPr>
              <a:t>low load</a:t>
            </a:r>
            <a:r>
              <a:rPr lang="en-US" dirty="0" smtClean="0"/>
              <a:t>, most time is in array access and bus transfer</a:t>
            </a: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	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small constant offset </a:t>
            </a:r>
            <a:r>
              <a:rPr lang="en-US" dirty="0" smtClean="0">
                <a:sym typeface="Wingdings" pitchFamily="2" charset="2"/>
              </a:rPr>
              <a:t>between bus-frequency latency curves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>
                <a:solidFill>
                  <a:srgbClr val="0000FF"/>
                </a:solidFill>
              </a:rPr>
              <a:t>load increases</a:t>
            </a:r>
            <a:r>
              <a:rPr lang="en-US" dirty="0" smtClean="0"/>
              <a:t>, </a:t>
            </a:r>
            <a:r>
              <a:rPr lang="en-US" dirty="0" err="1" smtClean="0"/>
              <a:t>queueing</a:t>
            </a:r>
            <a:r>
              <a:rPr lang="en-US" dirty="0" smtClean="0"/>
              <a:t> delay begins to dominate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>
                <a:sym typeface="Wingdings" pitchFamily="2" charset="2"/>
              </a:rPr>
              <a:t> bus frequency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significantly affects latency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/>
        </p:nvGraphicFramePr>
        <p:xfrm>
          <a:off x="457200" y="2590800"/>
          <a:ext cx="8229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1676400" y="4724400"/>
            <a:ext cx="1905000" cy="457200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051500">
            <a:off x="5043299" y="3362550"/>
            <a:ext cx="240938" cy="1143000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257175">
            <a:off x="6063810" y="3510453"/>
            <a:ext cx="240732" cy="1143000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1245138">
            <a:off x="7295841" y="3459421"/>
            <a:ext cx="190396" cy="1143000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4983480" y="4457700"/>
            <a:ext cx="312420" cy="20574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5966460" y="4549140"/>
            <a:ext cx="312420" cy="20574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Control Algorithm: Demand-Based Switching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343400"/>
            <a:ext cx="5638800" cy="1981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After each epoch of length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epoch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Measure per-channel bandwidth BW</a:t>
            </a:r>
          </a:p>
          <a:p>
            <a:pPr>
              <a:buNone/>
            </a:pPr>
            <a:r>
              <a:rPr lang="en-US" dirty="0" smtClean="0"/>
              <a:t>	if 	   BW &lt; T</a:t>
            </a:r>
            <a:r>
              <a:rPr lang="en-US" baseline="-25000" dirty="0" smtClean="0"/>
              <a:t>800	</a:t>
            </a:r>
            <a:r>
              <a:rPr lang="en-US" dirty="0" smtClean="0"/>
              <a:t>: switch to   800MHz</a:t>
            </a:r>
          </a:p>
          <a:p>
            <a:pPr>
              <a:buNone/>
            </a:pPr>
            <a:r>
              <a:rPr lang="en-US" dirty="0" smtClean="0"/>
              <a:t>	else if BW &lt; T</a:t>
            </a:r>
            <a:r>
              <a:rPr lang="en-US" baseline="-25000" dirty="0" smtClean="0"/>
              <a:t>1066	</a:t>
            </a:r>
            <a:r>
              <a:rPr lang="en-US" dirty="0" smtClean="0"/>
              <a:t>: switch to 1066MHz</a:t>
            </a:r>
          </a:p>
          <a:p>
            <a:pPr>
              <a:buNone/>
            </a:pPr>
            <a:r>
              <a:rPr lang="en-US" dirty="0" smtClean="0"/>
              <a:t>	else			: switch to 1333MHz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/>
        </p:nvGraphicFramePr>
        <p:xfrm>
          <a:off x="533400" y="863600"/>
          <a:ext cx="8229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1" name="Group 50"/>
          <p:cNvGrpSpPr/>
          <p:nvPr/>
        </p:nvGrpSpPr>
        <p:grpSpPr>
          <a:xfrm>
            <a:off x="5334000" y="3241040"/>
            <a:ext cx="705642" cy="720150"/>
            <a:chOff x="3429000" y="3520440"/>
            <a:chExt cx="705642" cy="720150"/>
          </a:xfrm>
        </p:grpSpPr>
        <p:cxnSp>
          <p:nvCxnSpPr>
            <p:cNvPr id="36" name="Straight Arrow Connector 35"/>
            <p:cNvCxnSpPr/>
            <p:nvPr/>
          </p:nvCxnSpPr>
          <p:spPr>
            <a:xfrm rot="16200000" flipV="1">
              <a:off x="3383280" y="3642360"/>
              <a:ext cx="411480" cy="16764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3429000" y="3840480"/>
              <a:ext cx="70564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T</a:t>
              </a:r>
              <a:r>
                <a:rPr lang="en-US" sz="2000" baseline="-25000" dirty="0" smtClean="0">
                  <a:solidFill>
                    <a:srgbClr val="0000FF"/>
                  </a:solidFill>
                </a:rPr>
                <a:t>1066</a:t>
              </a:r>
              <a:endParaRPr lang="en-US" sz="20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886200" y="3294380"/>
            <a:ext cx="612668" cy="735390"/>
            <a:chOff x="2438400" y="3497580"/>
            <a:chExt cx="612668" cy="735390"/>
          </a:xfrm>
        </p:grpSpPr>
        <p:cxnSp>
          <p:nvCxnSpPr>
            <p:cNvPr id="34" name="Straight Arrow Connector 33"/>
            <p:cNvCxnSpPr/>
            <p:nvPr/>
          </p:nvCxnSpPr>
          <p:spPr>
            <a:xfrm rot="16200000" flipV="1">
              <a:off x="2468880" y="3665220"/>
              <a:ext cx="441960" cy="10668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2438400" y="3832860"/>
              <a:ext cx="61266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T</a:t>
              </a:r>
              <a:r>
                <a:rPr lang="en-US" sz="2000" baseline="-25000" dirty="0" smtClean="0">
                  <a:solidFill>
                    <a:srgbClr val="0000FF"/>
                  </a:solidFill>
                </a:rPr>
                <a:t>800</a:t>
              </a:r>
              <a:endParaRPr lang="en-US" sz="2000" dirty="0">
                <a:solidFill>
                  <a:srgbClr val="0000FF"/>
                </a:solidFill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 rot="21407136">
            <a:off x="1828401" y="2983014"/>
            <a:ext cx="2216427" cy="159997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 rot="21338263">
            <a:off x="4057997" y="2995330"/>
            <a:ext cx="1296058" cy="135366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 rot="21308046">
            <a:off x="5389930" y="2999076"/>
            <a:ext cx="1296058" cy="135366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rot="19882694">
            <a:off x="6651278" y="2776502"/>
            <a:ext cx="765447" cy="127539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 rot="17780801">
            <a:off x="7123720" y="2243100"/>
            <a:ext cx="765447" cy="127539"/>
          </a:xfrm>
          <a:prstGeom prst="rect">
            <a:avLst/>
          </a:prstGeom>
          <a:solidFill>
            <a:srgbClr val="FF0000">
              <a:alpha val="50196"/>
            </a:srgb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Power is Significant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221548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Power consumption</a:t>
            </a:r>
            <a:r>
              <a:rPr lang="en-US" dirty="0" smtClean="0"/>
              <a:t> is a primary concern in modern servers</a:t>
            </a:r>
          </a:p>
          <a:p>
            <a:r>
              <a:rPr lang="en-US" dirty="0" smtClean="0"/>
              <a:t>Many works: </a:t>
            </a:r>
            <a:r>
              <a:rPr lang="en-US" dirty="0" smtClean="0">
                <a:solidFill>
                  <a:srgbClr val="0000FF"/>
                </a:solidFill>
              </a:rPr>
              <a:t>CPU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whole-system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0000FF"/>
                </a:solidFill>
              </a:rPr>
              <a:t>cluster-level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But </a:t>
            </a:r>
            <a:r>
              <a:rPr lang="en-US" dirty="0" smtClean="0">
                <a:solidFill>
                  <a:srgbClr val="0000FF"/>
                </a:solidFill>
              </a:rPr>
              <a:t>memory power</a:t>
            </a:r>
            <a:r>
              <a:rPr lang="en-US" dirty="0" smtClean="0"/>
              <a:t> is largely unaddressed</a:t>
            </a:r>
          </a:p>
          <a:p>
            <a:r>
              <a:rPr lang="en-US" dirty="0" smtClean="0"/>
              <a:t>Our server system</a:t>
            </a:r>
            <a:r>
              <a:rPr lang="en-US" sz="2000" dirty="0" smtClean="0"/>
              <a:t>*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memory</a:t>
            </a:r>
            <a:r>
              <a:rPr lang="en-US" dirty="0" smtClean="0"/>
              <a:t> is 19% of system power (</a:t>
            </a:r>
            <a:r>
              <a:rPr lang="en-US" dirty="0" err="1" smtClean="0"/>
              <a:t>avg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Some work notes up to 40% of total system power</a:t>
            </a:r>
          </a:p>
          <a:p>
            <a:r>
              <a:rPr lang="en-US" b="1" dirty="0" smtClean="0"/>
              <a:t>Goal:</a:t>
            </a:r>
            <a:r>
              <a:rPr lang="en-US" dirty="0" smtClean="0"/>
              <a:t> Can we reduce this figure?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51689040"/>
              </p:ext>
            </p:extLst>
          </p:nvPr>
        </p:nvGraphicFramePr>
        <p:xfrm>
          <a:off x="152400" y="2895600"/>
          <a:ext cx="88392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63246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*Dual 4-core Intel Xeon</a:t>
            </a:r>
            <a:r>
              <a:rPr lang="en-US" sz="1400" baseline="30000" dirty="0" smtClean="0"/>
              <a:t>®</a:t>
            </a:r>
            <a:r>
              <a:rPr lang="en-US" sz="1400" dirty="0" smtClean="0"/>
              <a:t>, 48GB DDR3 (12 DIMMs), SPEC CPU2006, all cores active. Measured AC power, analytically modeled memory power.</a:t>
            </a:r>
            <a:endParaRPr lang="en-US" sz="1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V/F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339680"/>
          </a:xfrm>
        </p:spPr>
        <p:txBody>
          <a:bodyPr/>
          <a:lstStyle/>
          <a:p>
            <a:r>
              <a:rPr lang="en-US" b="1" dirty="0" smtClean="0"/>
              <a:t>Halt Memory Operations</a:t>
            </a:r>
          </a:p>
          <a:p>
            <a:pPr lvl="1"/>
            <a:r>
              <a:rPr lang="en-US" dirty="0" smtClean="0"/>
              <a:t>Pause requests</a:t>
            </a:r>
          </a:p>
          <a:p>
            <a:pPr lvl="1"/>
            <a:r>
              <a:rPr lang="en-US" dirty="0" smtClean="0"/>
              <a:t>Put DRAM in Self-Refresh</a:t>
            </a:r>
          </a:p>
          <a:p>
            <a:pPr lvl="1"/>
            <a:r>
              <a:rPr lang="en-US" dirty="0" smtClean="0"/>
              <a:t>Stop the DIMM clock</a:t>
            </a:r>
          </a:p>
          <a:p>
            <a:r>
              <a:rPr lang="en-US" b="1" dirty="0" smtClean="0"/>
              <a:t>Transition Voltage/Frequency</a:t>
            </a:r>
          </a:p>
          <a:p>
            <a:pPr lvl="1"/>
            <a:r>
              <a:rPr lang="en-US" dirty="0" smtClean="0"/>
              <a:t>Begin voltage ramp</a:t>
            </a:r>
          </a:p>
          <a:p>
            <a:pPr lvl="1"/>
            <a:r>
              <a:rPr lang="en-US" dirty="0" smtClean="0"/>
              <a:t>Relock memory </a:t>
            </a:r>
            <a:r>
              <a:rPr lang="en-US" dirty="0"/>
              <a:t>c</a:t>
            </a:r>
            <a:r>
              <a:rPr lang="en-US" dirty="0" smtClean="0"/>
              <a:t>ontroller PLL at new frequency</a:t>
            </a:r>
          </a:p>
          <a:p>
            <a:pPr lvl="1"/>
            <a:r>
              <a:rPr lang="en-US" dirty="0" smtClean="0"/>
              <a:t>Restart DIMM clock</a:t>
            </a:r>
          </a:p>
          <a:p>
            <a:pPr lvl="1"/>
            <a:r>
              <a:rPr lang="en-US" dirty="0" smtClean="0"/>
              <a:t>Wait for DIMM PLLs to relock</a:t>
            </a:r>
          </a:p>
          <a:p>
            <a:r>
              <a:rPr lang="en-US" b="1" dirty="0" smtClean="0"/>
              <a:t>Begin Memory Operations</a:t>
            </a:r>
          </a:p>
          <a:p>
            <a:pPr lvl="1"/>
            <a:r>
              <a:rPr lang="en-US" dirty="0" smtClean="0"/>
              <a:t>Take DRAM out of Self-Refresh</a:t>
            </a:r>
          </a:p>
          <a:p>
            <a:pPr lvl="1"/>
            <a:r>
              <a:rPr lang="en-US" dirty="0" smtClean="0"/>
              <a:t>Resume requests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304800" y="3429000"/>
            <a:ext cx="8382000" cy="2666999"/>
            <a:chOff x="304800" y="3900053"/>
            <a:chExt cx="8382000" cy="2060862"/>
          </a:xfrm>
        </p:grpSpPr>
        <p:sp>
          <p:nvSpPr>
            <p:cNvPr id="6" name="Rounded Rectangle 5"/>
            <p:cNvSpPr/>
            <p:nvPr/>
          </p:nvSpPr>
          <p:spPr>
            <a:xfrm>
              <a:off x="304800" y="3900053"/>
              <a:ext cx="8382000" cy="2060862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04800" y="3976253"/>
              <a:ext cx="8382000" cy="18312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latin typeface="Wingdings" pitchFamily="2" charset="2"/>
                </a:rPr>
                <a:t>C</a:t>
              </a:r>
              <a:r>
                <a:rPr lang="en-US" sz="4000" dirty="0">
                  <a:solidFill>
                    <a:srgbClr val="000000"/>
                  </a:solidFill>
                </a:rPr>
                <a:t> </a:t>
              </a:r>
              <a:r>
                <a:rPr lang="en-US" sz="2800" dirty="0" smtClean="0"/>
                <a:t>Memory frequency already adjustable </a:t>
              </a:r>
              <a:r>
                <a:rPr lang="en-US" sz="2800" dirty="0" smtClean="0">
                  <a:latin typeface="Tahoma"/>
                  <a:cs typeface="Tahoma"/>
                </a:rPr>
                <a:t>statically</a:t>
              </a:r>
            </a:p>
            <a:p>
              <a:r>
                <a:rPr lang="en-US" sz="4000" dirty="0" smtClean="0">
                  <a:latin typeface="Wingdings" pitchFamily="2" charset="2"/>
                </a:rPr>
                <a:t>C</a:t>
              </a:r>
              <a:r>
                <a:rPr lang="en-US" sz="4000" dirty="0" smtClean="0"/>
                <a:t> </a:t>
              </a:r>
              <a:r>
                <a:rPr lang="en-US" sz="2800" dirty="0" smtClean="0"/>
                <a:t>Voltage regulators for CPU DVFS can work for</a:t>
              </a:r>
              <a:br>
                <a:rPr lang="en-US" sz="2800" dirty="0" smtClean="0"/>
              </a:br>
              <a:r>
                <a:rPr lang="en-US" sz="2800" dirty="0" smtClean="0"/>
                <a:t>     memory DVFS</a:t>
              </a:r>
              <a:endParaRPr lang="en-US" sz="2800" dirty="0" smtClean="0">
                <a:latin typeface="Wingdings" pitchFamily="2" charset="2"/>
              </a:endParaRPr>
            </a:p>
            <a:p>
              <a:r>
                <a:rPr lang="en-US" sz="4000" dirty="0" smtClean="0">
                  <a:latin typeface="Wingdings" pitchFamily="2" charset="2"/>
                </a:rPr>
                <a:t>C</a:t>
              </a:r>
              <a:r>
                <a:rPr lang="en-US" sz="4000" dirty="0" smtClean="0"/>
                <a:t> </a:t>
              </a:r>
              <a:r>
                <a:rPr lang="en-US" sz="2800" dirty="0" smtClean="0"/>
                <a:t>Full transition takes ~20µs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244622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Background and Characterization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Operation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DRAM Power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and Voltage Scaling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Effects of Frequency Scaling</a:t>
            </a:r>
          </a:p>
          <a:p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Control Algorithm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Evaluation and Conclusions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37234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72144"/>
            <a:ext cx="8610600" cy="5339680"/>
          </a:xfrm>
        </p:spPr>
        <p:txBody>
          <a:bodyPr/>
          <a:lstStyle/>
          <a:p>
            <a:r>
              <a:rPr lang="en-US" b="1" dirty="0" smtClean="0"/>
              <a:t>Real-system evaluation</a:t>
            </a:r>
          </a:p>
          <a:p>
            <a:pPr lvl="1"/>
            <a:r>
              <a:rPr lang="en-US" dirty="0" smtClean="0"/>
              <a:t>Dual 4-core Intel Xeon</a:t>
            </a:r>
            <a:r>
              <a:rPr lang="en-US" sz="1600" baseline="30000" dirty="0" smtClean="0"/>
              <a:t>®</a:t>
            </a:r>
            <a:r>
              <a:rPr lang="en-US" sz="2400" dirty="0" smtClean="0">
                <a:solidFill>
                  <a:srgbClr val="000000"/>
                </a:solidFill>
                <a:ea typeface="+mn-ea"/>
                <a:cs typeface="+mn-cs"/>
              </a:rPr>
              <a:t>, 3 memory channels/socket</a:t>
            </a:r>
            <a:endParaRPr lang="en-US" sz="1600" baseline="30000" dirty="0" smtClean="0"/>
          </a:p>
          <a:p>
            <a:pPr lvl="1"/>
            <a:r>
              <a:rPr lang="en-US" dirty="0" smtClean="0"/>
              <a:t>48 GB of DDR3 (12 DIMMs, 4GB dual-rank, 1333MHz)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Emulating memory frequency for performance</a:t>
            </a:r>
          </a:p>
          <a:p>
            <a:pPr lvl="1"/>
            <a:r>
              <a:rPr lang="en-US" dirty="0" smtClean="0"/>
              <a:t>Altered memory controller </a:t>
            </a:r>
            <a:r>
              <a:rPr lang="en-US" dirty="0" smtClean="0">
                <a:solidFill>
                  <a:srgbClr val="0000FF"/>
                </a:solidFill>
              </a:rPr>
              <a:t>timing registers </a:t>
            </a:r>
            <a:r>
              <a:rPr lang="en-US" dirty="0" smtClean="0"/>
              <a:t>(</a:t>
            </a:r>
            <a:r>
              <a:rPr lang="en-US" dirty="0" err="1" smtClean="0"/>
              <a:t>tRC</a:t>
            </a:r>
            <a:r>
              <a:rPr lang="en-US" dirty="0" smtClean="0"/>
              <a:t>, tB2BCAS)</a:t>
            </a:r>
          </a:p>
          <a:p>
            <a:pPr lvl="1"/>
            <a:r>
              <a:rPr lang="en-US" dirty="0" smtClean="0"/>
              <a:t>Gives performance equivalent to slower memory frequencies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Modeling power reduction</a:t>
            </a:r>
          </a:p>
          <a:p>
            <a:pPr lvl="1"/>
            <a:r>
              <a:rPr lang="en-US" dirty="0" smtClean="0"/>
              <a:t>Measure baseline system (AC power meter, 1s samples)</a:t>
            </a:r>
          </a:p>
          <a:p>
            <a:pPr lvl="1"/>
            <a:r>
              <a:rPr lang="en-US" dirty="0" smtClean="0"/>
              <a:t>Compute reductions with an analytical model (see paper)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72144"/>
            <a:ext cx="8610600" cy="533968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Workloads</a:t>
            </a:r>
          </a:p>
          <a:p>
            <a:pPr lvl="1"/>
            <a:r>
              <a:rPr lang="en-US" dirty="0" smtClean="0"/>
              <a:t>SPEC CPU2006: CPU-intensive workloads</a:t>
            </a:r>
          </a:p>
          <a:p>
            <a:pPr lvl="1"/>
            <a:r>
              <a:rPr lang="en-US" dirty="0" smtClean="0"/>
              <a:t>All cores run a copy of the benchmark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Parameters</a:t>
            </a:r>
          </a:p>
          <a:p>
            <a:pPr lvl="1"/>
            <a:r>
              <a:rPr lang="en-US" dirty="0" err="1" smtClean="0"/>
              <a:t>T</a:t>
            </a:r>
            <a:r>
              <a:rPr lang="en-US" baseline="-25000" dirty="0" err="1" smtClean="0"/>
              <a:t>epoch</a:t>
            </a:r>
            <a:r>
              <a:rPr lang="en-US" dirty="0" smtClean="0"/>
              <a:t> = 10ms</a:t>
            </a:r>
          </a:p>
          <a:p>
            <a:pPr lvl="1"/>
            <a:r>
              <a:rPr lang="en-US" dirty="0" smtClean="0"/>
              <a:t>Two variants of algorithm with different switching thresholds:</a:t>
            </a:r>
          </a:p>
          <a:p>
            <a:pPr lvl="1"/>
            <a:r>
              <a:rPr lang="en-US" dirty="0" smtClean="0"/>
              <a:t>BW(0.5, 1): T</a:t>
            </a:r>
            <a:r>
              <a:rPr lang="en-US" baseline="-25000" dirty="0" smtClean="0"/>
              <a:t>800</a:t>
            </a:r>
            <a:r>
              <a:rPr lang="en-US" dirty="0" smtClean="0"/>
              <a:t> = 0.5GB/s, T</a:t>
            </a:r>
            <a:r>
              <a:rPr lang="en-US" baseline="-25000" dirty="0" smtClean="0"/>
              <a:t>1066</a:t>
            </a:r>
            <a:r>
              <a:rPr lang="en-US" dirty="0" smtClean="0"/>
              <a:t> = 1GB/s</a:t>
            </a:r>
          </a:p>
          <a:p>
            <a:pPr lvl="1"/>
            <a:r>
              <a:rPr lang="en-US" dirty="0" smtClean="0"/>
              <a:t>BW(0.5, 2): T</a:t>
            </a:r>
            <a:r>
              <a:rPr lang="en-US" baseline="-25000" dirty="0" smtClean="0"/>
              <a:t>800 </a:t>
            </a:r>
            <a:r>
              <a:rPr lang="en-US" dirty="0" smtClean="0"/>
              <a:t> = 0.5GB/s, T</a:t>
            </a:r>
            <a:r>
              <a:rPr lang="en-US" baseline="-25000" dirty="0" smtClean="0"/>
              <a:t>1066 </a:t>
            </a:r>
            <a:r>
              <a:rPr lang="en-US" dirty="0" smtClean="0"/>
              <a:t>= 2GB/s</a:t>
            </a:r>
          </a:p>
          <a:p>
            <a:pPr marL="671512" lvl="2" indent="0">
              <a:buNone/>
            </a:pPr>
            <a:r>
              <a:rPr lang="en-US" sz="2400" dirty="0" smtClean="0">
                <a:sym typeface="Wingdings"/>
              </a:rPr>
              <a:t> More aggressive frequency/voltage scaling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Impact of Memory DVFS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itchFamily="2" charset="2"/>
              </a:rPr>
              <a:t>Minimal performance degradation: 0.2% (</a:t>
            </a:r>
            <a:r>
              <a:rPr lang="en-US" dirty="0" err="1" smtClean="0">
                <a:sym typeface="Wingdings" pitchFamily="2" charset="2"/>
              </a:rPr>
              <a:t>avg</a:t>
            </a:r>
            <a:r>
              <a:rPr lang="en-US" dirty="0" smtClean="0">
                <a:sym typeface="Wingdings" pitchFamily="2" charset="2"/>
              </a:rPr>
              <a:t>), 1.7% (max)  </a:t>
            </a:r>
            <a:endParaRPr lang="en-US" dirty="0" smtClean="0"/>
          </a:p>
          <a:p>
            <a:r>
              <a:rPr lang="en-US" dirty="0" smtClean="0"/>
              <a:t>Experimental error ~1%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762000" y="2286000"/>
          <a:ext cx="7467600" cy="3933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3962400"/>
            <a:ext cx="7086600" cy="9906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48600" y="4191000"/>
            <a:ext cx="304800" cy="15240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8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Frequency Distribution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 Frequency distribution shifts toward higher memory</a:t>
            </a:r>
            <a:br>
              <a:rPr lang="en-US" dirty="0" smtClean="0"/>
            </a:br>
            <a:r>
              <a:rPr lang="en-US" dirty="0" smtClean="0"/>
              <a:t>   frequencies with more memory-intensive benchmarks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2133600"/>
          <a:ext cx="8686799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</a:t>
            </a:r>
            <a:r>
              <a:rPr lang="en-US" smtClean="0"/>
              <a:t>Power Reduction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power reduces by 10.4% (</a:t>
            </a:r>
            <a:r>
              <a:rPr lang="en-US" dirty="0" err="1" smtClean="0"/>
              <a:t>avg</a:t>
            </a:r>
            <a:r>
              <a:rPr lang="en-US" dirty="0" smtClean="0"/>
              <a:t>), 20.5% (max)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-228600" y="1600200"/>
          <a:ext cx="9144000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8534400" y="3200400"/>
            <a:ext cx="457200" cy="23622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Power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868093"/>
              </p:ext>
            </p:extLst>
          </p:nvPr>
        </p:nvGraphicFramePr>
        <p:xfrm>
          <a:off x="-304800" y="1371600"/>
          <a:ext cx="9144000" cy="4959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28600" y="908720"/>
            <a:ext cx="8610600" cy="539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a result, system power reduces by 1.9%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</a:t>
            </a:r>
            <a:r>
              <a:rPr lang="en-US" sz="2200" kern="0" dirty="0" smtClean="0"/>
              <a:t>vg), 3.5% (max) </a:t>
            </a: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2895600"/>
            <a:ext cx="457200" cy="23622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615280"/>
          </a:xfrm>
        </p:spPr>
        <p:txBody>
          <a:bodyPr/>
          <a:lstStyle/>
          <a:p>
            <a:r>
              <a:rPr lang="en-US" dirty="0" smtClean="0"/>
              <a:t>System energy reduces by 2.4% (</a:t>
            </a:r>
            <a:r>
              <a:rPr lang="en-US" dirty="0" err="1" smtClean="0"/>
              <a:t>avg</a:t>
            </a:r>
            <a:r>
              <a:rPr lang="en-US" dirty="0" smtClean="0"/>
              <a:t>), 5.1% (max)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Energy Reduction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83143026"/>
              </p:ext>
            </p:extLst>
          </p:nvPr>
        </p:nvGraphicFramePr>
        <p:xfrm>
          <a:off x="228600" y="14478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8229600" y="3200400"/>
            <a:ext cx="457200" cy="2514600"/>
          </a:xfrm>
          <a:prstGeom prst="rect">
            <a:avLst/>
          </a:prstGeom>
          <a:solidFill>
            <a:srgbClr val="FF0000">
              <a:alpha val="25098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MemScale</a:t>
            </a:r>
            <a:r>
              <a:rPr lang="en-US" dirty="0" smtClean="0"/>
              <a:t> [Deng11], concurrent work (ASPLOS 2011)</a:t>
            </a:r>
          </a:p>
          <a:p>
            <a:pPr lvl="1"/>
            <a:r>
              <a:rPr lang="en-US" dirty="0" smtClean="0"/>
              <a:t>Also proposes Memory DVFS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Application performance impact model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to decide voltage and frequency</a:t>
            </a:r>
            <a:r>
              <a:rPr lang="en-US" dirty="0" smtClean="0"/>
              <a:t>: requires specific modeling for a given system;</a:t>
            </a:r>
            <a:r>
              <a:rPr lang="en-US" dirty="0" smtClean="0">
                <a:sym typeface="Wingdings" pitchFamily="2" charset="2"/>
              </a:rPr>
              <a:t> our bandwidth-based approach avoids this complexity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Simulation-based evaluation</a:t>
            </a:r>
            <a:r>
              <a:rPr lang="en-US" dirty="0" smtClean="0">
                <a:sym typeface="Wingdings" pitchFamily="2" charset="2"/>
              </a:rPr>
              <a:t>; our work is a real-system proof of concept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sz="1800" b="1" dirty="0" smtClean="0"/>
              <a:t>Memory Sleep States</a:t>
            </a:r>
            <a:r>
              <a:rPr lang="en-US" sz="1800" b="1" dirty="0"/>
              <a:t> </a:t>
            </a:r>
            <a:r>
              <a:rPr lang="en-US" sz="1800" dirty="0" smtClean="0"/>
              <a:t>(Creating opportunity with data placement [Lebeck00,Pandey06], OS scheduling [Delaluz02], VM subsystem [Huang05]; Making better decisions with better models [Hur08,Fan01])</a:t>
            </a:r>
          </a:p>
          <a:p>
            <a:r>
              <a:rPr lang="en-US" sz="1800" b="1" dirty="0" smtClean="0"/>
              <a:t>Power Limiting/Shifting </a:t>
            </a:r>
            <a:r>
              <a:rPr lang="en-US" sz="1800" dirty="0" smtClean="0"/>
              <a:t>(RAPL [David10] uses memory throttling for thermal limits; CPU throttling for memory traffic [Lin07,08]; Power shifting across system [Felter05])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9368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Solution: Memory Sleep States?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memory energy-efficiency work uses </a:t>
            </a:r>
            <a:r>
              <a:rPr lang="en-US" dirty="0" smtClean="0">
                <a:solidFill>
                  <a:srgbClr val="0000FF"/>
                </a:solidFill>
              </a:rPr>
              <a:t>sleep</a:t>
            </a:r>
            <a:r>
              <a:rPr lang="en-US" dirty="0" smtClean="0">
                <a:solidFill>
                  <a:srgbClr val="2A55D6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states</a:t>
            </a:r>
          </a:p>
          <a:p>
            <a:pPr lvl="1"/>
            <a:r>
              <a:rPr lang="en-US" dirty="0" smtClean="0"/>
              <a:t>Shut down DRAM devices when no memory requests active</a:t>
            </a:r>
          </a:p>
          <a:p>
            <a:r>
              <a:rPr lang="en-US" dirty="0" smtClean="0"/>
              <a:t>But, even low-memory-bandwidth workloads keep memory awake</a:t>
            </a:r>
          </a:p>
          <a:p>
            <a:pPr lvl="1">
              <a:buClr>
                <a:srgbClr val="3B812F"/>
              </a:buClr>
            </a:pPr>
            <a:r>
              <a:rPr lang="en-US" dirty="0">
                <a:solidFill>
                  <a:srgbClr val="000000"/>
                </a:solidFill>
              </a:rPr>
              <a:t>Idle periods between requests diminish in multicore </a:t>
            </a:r>
            <a:r>
              <a:rPr lang="en-US" dirty="0" smtClean="0">
                <a:solidFill>
                  <a:srgbClr val="000000"/>
                </a:solidFill>
              </a:rPr>
              <a:t>workloads</a:t>
            </a:r>
            <a:endParaRPr lang="en-US" dirty="0" smtClean="0"/>
          </a:p>
          <a:p>
            <a:pPr lvl="1"/>
            <a:r>
              <a:rPr lang="en-US" dirty="0" smtClean="0"/>
              <a:t>CPU-bound workloads/phases rarely completely cache-resident</a:t>
            </a:r>
          </a:p>
          <a:p>
            <a:endParaRPr lang="en-US" dirty="0" smtClean="0"/>
          </a:p>
          <a:p>
            <a:endParaRPr lang="en-US" dirty="0" smtClean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198186484"/>
              </p:ext>
            </p:extLst>
          </p:nvPr>
        </p:nvGraphicFramePr>
        <p:xfrm>
          <a:off x="0" y="3276600"/>
          <a:ext cx="9144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Memory power is a </a:t>
            </a:r>
            <a:r>
              <a:rPr lang="en-US" dirty="0" smtClean="0">
                <a:solidFill>
                  <a:srgbClr val="FF0000"/>
                </a:solidFill>
              </a:rPr>
              <a:t>significant component </a:t>
            </a:r>
            <a:r>
              <a:rPr lang="en-US" dirty="0" smtClean="0"/>
              <a:t>of system power</a:t>
            </a:r>
          </a:p>
          <a:p>
            <a:pPr lvl="1"/>
            <a:r>
              <a:rPr lang="en-US" dirty="0" smtClean="0"/>
              <a:t>19% average in our evaluation system, 40% in other work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Workloads often keep memory </a:t>
            </a:r>
            <a:r>
              <a:rPr lang="en-US" dirty="0" smtClean="0">
                <a:solidFill>
                  <a:srgbClr val="0000FF"/>
                </a:solidFill>
              </a:rPr>
              <a:t>active</a:t>
            </a:r>
            <a:r>
              <a:rPr lang="en-US" dirty="0" smtClean="0"/>
              <a:t> but </a:t>
            </a:r>
            <a:r>
              <a:rPr lang="en-US" dirty="0" smtClean="0">
                <a:solidFill>
                  <a:srgbClr val="0000FF"/>
                </a:solidFill>
              </a:rPr>
              <a:t>underutilized</a:t>
            </a:r>
          </a:p>
          <a:p>
            <a:pPr lvl="1"/>
            <a:r>
              <a:rPr lang="en-US" dirty="0" smtClean="0"/>
              <a:t>Channel bandwidth demands are highly variable</a:t>
            </a:r>
          </a:p>
          <a:p>
            <a:pPr lvl="1"/>
            <a:r>
              <a:rPr lang="en-US" dirty="0" smtClean="0"/>
              <a:t>Use of memory sleep states is often limited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Scaling </a:t>
            </a:r>
            <a:r>
              <a:rPr lang="en-US" dirty="0" smtClean="0">
                <a:solidFill>
                  <a:srgbClr val="FF0000"/>
                </a:solidFill>
              </a:rPr>
              <a:t>memory frequency/voltage </a:t>
            </a:r>
            <a:r>
              <a:rPr lang="en-US" dirty="0" smtClean="0"/>
              <a:t>can reduce memory power with minimal system performance impact</a:t>
            </a:r>
          </a:p>
          <a:p>
            <a:pPr lvl="1"/>
            <a:r>
              <a:rPr lang="en-US" dirty="0" smtClean="0"/>
              <a:t>10.4% average memory power reduction</a:t>
            </a:r>
          </a:p>
          <a:p>
            <a:pPr lvl="1"/>
            <a:r>
              <a:rPr lang="en-US" dirty="0" smtClean="0"/>
              <a:t>Yields 2.4% average system energy reduction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Greater reductions are possible with wider frequency/voltage range and better control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382000" cy="2057400"/>
          </a:xfrm>
        </p:spPr>
        <p:txBody>
          <a:bodyPr anchor="ctr" anchorCtr="0">
            <a:normAutofit/>
          </a:bodyPr>
          <a:lstStyle/>
          <a:p>
            <a:pPr algn="ctr"/>
            <a:r>
              <a:rPr lang="en-US" sz="4000" dirty="0" smtClean="0"/>
              <a:t>Memory Power Management via</a:t>
            </a:r>
            <a:br>
              <a:rPr lang="en-US" sz="4000" dirty="0" smtClean="0"/>
            </a:br>
            <a:r>
              <a:rPr lang="en-US" sz="4000" dirty="0" smtClean="0"/>
              <a:t>Dynamic Voltage/Frequency Scaling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3276600" cy="1143000"/>
          </a:xfrm>
        </p:spPr>
        <p:txBody>
          <a:bodyPr>
            <a:noAutofit/>
          </a:bodyPr>
          <a:lstStyle/>
          <a:p>
            <a:r>
              <a:rPr lang="en-US" sz="1800" dirty="0" smtClean="0"/>
              <a:t>Howard David (Intel)</a:t>
            </a:r>
          </a:p>
          <a:p>
            <a:r>
              <a:rPr lang="en-US" sz="1800" dirty="0" smtClean="0"/>
              <a:t>Eugene </a:t>
            </a:r>
            <a:r>
              <a:rPr lang="en-US" sz="1800" dirty="0" err="1" smtClean="0"/>
              <a:t>Gorbatov</a:t>
            </a:r>
            <a:r>
              <a:rPr lang="en-US" sz="1800" dirty="0" smtClean="0"/>
              <a:t> (Intel)</a:t>
            </a:r>
          </a:p>
          <a:p>
            <a:r>
              <a:rPr lang="en-US" sz="1800" dirty="0" smtClean="0"/>
              <a:t>Ulf R. </a:t>
            </a:r>
            <a:r>
              <a:rPr lang="en-US" sz="1800" dirty="0" err="1" smtClean="0"/>
              <a:t>Hanebutte</a:t>
            </a:r>
            <a:r>
              <a:rPr lang="en-US" sz="1800" dirty="0" smtClean="0"/>
              <a:t> (Intel)</a:t>
            </a:r>
          </a:p>
        </p:txBody>
      </p:sp>
      <p:pic>
        <p:nvPicPr>
          <p:cNvPr id="7" name="Picture 6" descr="Intel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5468938"/>
            <a:ext cx="1835346" cy="137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ubtitle 2"/>
          <p:cNvSpPr txBox="1">
            <a:spLocks/>
          </p:cNvSpPr>
          <p:nvPr/>
        </p:nvSpPr>
        <p:spPr bwMode="auto">
          <a:xfrm>
            <a:off x="5181600" y="4419600"/>
            <a:ext cx="327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2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b="1" dirty="0" smtClean="0"/>
              <a:t>Chris Fallin (CMU)</a:t>
            </a:r>
          </a:p>
          <a:p>
            <a:r>
              <a:rPr lang="en-US" sz="1800" dirty="0" err="1" smtClean="0"/>
              <a:t>Onur</a:t>
            </a:r>
            <a:r>
              <a:rPr lang="en-US" sz="1800" dirty="0" smtClean="0"/>
              <a:t> </a:t>
            </a:r>
            <a:r>
              <a:rPr lang="en-US" sz="1800" dirty="0" err="1" smtClean="0"/>
              <a:t>Mutlu</a:t>
            </a:r>
            <a:r>
              <a:rPr lang="en-US" sz="1800" dirty="0" smtClean="0"/>
              <a:t> (CMU)</a:t>
            </a:r>
            <a:endParaRPr lang="en-US" sz="1800" dirty="0"/>
          </a:p>
        </p:txBody>
      </p:sp>
      <p:pic>
        <p:nvPicPr>
          <p:cNvPr id="10" name="Picture 9" descr="safari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5410200"/>
            <a:ext cx="3066035" cy="117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985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Real-System Evaluation?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Advantages:</a:t>
            </a:r>
          </a:p>
          <a:p>
            <a:pPr lvl="1"/>
            <a:r>
              <a:rPr lang="en-US" dirty="0" smtClean="0"/>
              <a:t>Capture </a:t>
            </a:r>
            <a:r>
              <a:rPr lang="en-US" dirty="0" smtClean="0">
                <a:solidFill>
                  <a:srgbClr val="0000FF"/>
                </a:solidFill>
              </a:rPr>
              <a:t>all effects of altered memory performance</a:t>
            </a:r>
          </a:p>
          <a:p>
            <a:pPr lvl="2"/>
            <a:r>
              <a:rPr lang="en-US" dirty="0" smtClean="0"/>
              <a:t>System/kernel code, interactions with IO and peripherals, etc</a:t>
            </a:r>
          </a:p>
          <a:p>
            <a:pPr lvl="1"/>
            <a:r>
              <a:rPr lang="en-US" dirty="0" smtClean="0"/>
              <a:t>Able to run </a:t>
            </a:r>
            <a:r>
              <a:rPr lang="en-US" dirty="0" smtClean="0">
                <a:solidFill>
                  <a:srgbClr val="0000FF"/>
                </a:solidFill>
              </a:rPr>
              <a:t>full-length benchmarks </a:t>
            </a:r>
            <a:r>
              <a:rPr lang="en-US" dirty="0" smtClean="0"/>
              <a:t>(SPEC CPU2006) rather than short instruction traces</a:t>
            </a:r>
          </a:p>
          <a:p>
            <a:pPr lvl="1"/>
            <a:r>
              <a:rPr lang="en-US" dirty="0" smtClean="0"/>
              <a:t>No concerns about architectural </a:t>
            </a:r>
            <a:r>
              <a:rPr lang="en-US" dirty="0" smtClean="0">
                <a:solidFill>
                  <a:srgbClr val="0000FF"/>
                </a:solidFill>
              </a:rPr>
              <a:t>simulation fidelity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Disadvantages:</a:t>
            </a:r>
          </a:p>
          <a:p>
            <a:pPr lvl="1"/>
            <a:r>
              <a:rPr lang="en-US" dirty="0" smtClean="0"/>
              <a:t>More limited room for </a:t>
            </a:r>
            <a:r>
              <a:rPr lang="en-US" dirty="0" smtClean="0">
                <a:solidFill>
                  <a:srgbClr val="0000FF"/>
                </a:solidFill>
              </a:rPr>
              <a:t>novel algorithms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detailed measurements</a:t>
            </a:r>
          </a:p>
          <a:p>
            <a:pPr lvl="1"/>
            <a:r>
              <a:rPr lang="en-US" dirty="0" smtClean="0"/>
              <a:t>Inherent </a:t>
            </a:r>
            <a:r>
              <a:rPr lang="en-US" dirty="0" smtClean="0">
                <a:solidFill>
                  <a:srgbClr val="0000FF"/>
                </a:solidFill>
              </a:rPr>
              <a:t>experimental error </a:t>
            </a:r>
            <a:r>
              <a:rPr lang="en-US" dirty="0" smtClean="0"/>
              <a:t>due to background-task noise, real power measurements, nondeterministic timing effects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For a </a:t>
            </a:r>
            <a:r>
              <a:rPr lang="en-US" dirty="0" smtClean="0">
                <a:solidFill>
                  <a:srgbClr val="FF0000"/>
                </a:solidFill>
              </a:rPr>
              <a:t>proof-of-concept</a:t>
            </a:r>
            <a:r>
              <a:rPr lang="en-US" dirty="0" smtClean="0"/>
              <a:t>, we chose to run on a real system in order to have results that capture all potential side-effects of altering memory frequency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6989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CPU-Bound Applications in a DRAM-rich system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08720"/>
            <a:ext cx="8610600" cy="473008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evaluate </a:t>
            </a:r>
            <a:r>
              <a:rPr lang="en-US" dirty="0" smtClean="0">
                <a:solidFill>
                  <a:srgbClr val="FF0000"/>
                </a:solidFill>
              </a:rPr>
              <a:t>CPU-bound workloads </a:t>
            </a:r>
            <a:r>
              <a:rPr lang="en-US" dirty="0" smtClean="0"/>
              <a:t>with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12 DIMMs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what about smaller memory, or IO-bound workloads?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12 DIMMs (48GB): are we magnifying the problem?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Large servers can have this much memory, especially for </a:t>
            </a:r>
            <a:r>
              <a:rPr lang="en-US" dirty="0" smtClean="0">
                <a:solidFill>
                  <a:srgbClr val="0000FF"/>
                </a:solidFill>
              </a:rPr>
              <a:t>database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dirty="0" smtClean="0">
                <a:solidFill>
                  <a:srgbClr val="0000FF"/>
                </a:solidFill>
              </a:rPr>
              <a:t>enterprise</a:t>
            </a:r>
            <a:r>
              <a:rPr lang="en-US" dirty="0" smtClean="0">
                <a:solidFill>
                  <a:srgbClr val="000000"/>
                </a:solidFill>
              </a:rPr>
              <a:t> applications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Memory can be up to </a:t>
            </a:r>
            <a:r>
              <a:rPr lang="en-US" dirty="0" smtClean="0">
                <a:solidFill>
                  <a:srgbClr val="0000FF"/>
                </a:solidFill>
              </a:rPr>
              <a:t>40% of system power </a:t>
            </a:r>
            <a:r>
              <a:rPr lang="en-US" dirty="0" smtClean="0">
                <a:solidFill>
                  <a:srgbClr val="000000"/>
                </a:solidFill>
              </a:rPr>
              <a:t>[1,2], and reducing its power in general is an academically interesting problem</a:t>
            </a: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CPU-bound workloads: will it matter in real life?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Many workloads have </a:t>
            </a:r>
            <a:r>
              <a:rPr lang="en-US" dirty="0">
                <a:solidFill>
                  <a:srgbClr val="0000FF"/>
                </a:solidFill>
              </a:rPr>
              <a:t>CPU-bound phases </a:t>
            </a:r>
            <a:r>
              <a:rPr lang="en-US" dirty="0">
                <a:solidFill>
                  <a:srgbClr val="000000"/>
                </a:solidFill>
              </a:rPr>
              <a:t>(e.g., database scan or business logic in server workloads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Focusing on CPU-bound workloads </a:t>
            </a:r>
            <a:r>
              <a:rPr lang="en-US" dirty="0" smtClean="0">
                <a:solidFill>
                  <a:srgbClr val="0000FF"/>
                </a:solidFill>
              </a:rPr>
              <a:t>isolates the problem</a:t>
            </a:r>
            <a:r>
              <a:rPr lang="en-US" dirty="0" smtClean="0">
                <a:solidFill>
                  <a:srgbClr val="000000"/>
                </a:solidFill>
              </a:rPr>
              <a:t> of varying memory bandwidth demand while memory cannot enter sleep states, and our solution applies for any compute phase of a workload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55626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[1] L</a:t>
            </a:r>
            <a:r>
              <a:rPr lang="en-US" sz="1200" dirty="0"/>
              <a:t>. A. </a:t>
            </a:r>
            <a:r>
              <a:rPr lang="en-US" sz="1200" dirty="0" err="1"/>
              <a:t>Barroso</a:t>
            </a:r>
            <a:r>
              <a:rPr lang="en-US" sz="1200" dirty="0"/>
              <a:t> and U. </a:t>
            </a:r>
            <a:r>
              <a:rPr lang="en-US" sz="1200" dirty="0" err="1" smtClean="0"/>
              <a:t>Holzle</a:t>
            </a:r>
            <a:r>
              <a:rPr lang="en-US" sz="1200" dirty="0"/>
              <a:t>. </a:t>
            </a:r>
            <a:r>
              <a:rPr lang="en-US" sz="1200" dirty="0" smtClean="0"/>
              <a:t>“The </a:t>
            </a:r>
            <a:r>
              <a:rPr lang="en-US" sz="1200" dirty="0"/>
              <a:t>Datacenter as a Computer: An Introduction to the Design of Warehouse-Scale </a:t>
            </a:r>
            <a:r>
              <a:rPr lang="en-US" sz="1200" dirty="0" smtClean="0"/>
              <a:t>Machines.” Synthesis </a:t>
            </a:r>
            <a:r>
              <a:rPr lang="en-US" sz="1200" dirty="0"/>
              <a:t>Lectures on Computer </a:t>
            </a:r>
            <a:r>
              <a:rPr lang="en-US" sz="1200" dirty="0" smtClean="0"/>
              <a:t>Architecture. Morgan &amp; Claypool, 2009.</a:t>
            </a:r>
          </a:p>
          <a:p>
            <a:r>
              <a:rPr lang="en-US" sz="1200" dirty="0" smtClean="0"/>
              <a:t>[2] C. </a:t>
            </a:r>
            <a:r>
              <a:rPr lang="en-US" sz="1200" dirty="0" err="1" smtClean="0"/>
              <a:t>Lefurgy</a:t>
            </a:r>
            <a:r>
              <a:rPr lang="en-US" sz="1200" dirty="0" smtClean="0"/>
              <a:t> et al. “Energy Management for Commercial Servers.”  IEEE Computer, pp. 39—48, December 2003.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974410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Memory &amp; CPU DVFS?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evaluation did not incorporate CPU DVFS:</a:t>
            </a:r>
            <a:endParaRPr lang="en-US" dirty="0"/>
          </a:p>
          <a:p>
            <a:pPr lvl="1"/>
            <a:r>
              <a:rPr lang="en-US" dirty="0" smtClean="0"/>
              <a:t>Need to understand effect of </a:t>
            </a:r>
            <a:r>
              <a:rPr lang="en-US" dirty="0" smtClean="0">
                <a:solidFill>
                  <a:srgbClr val="FF0000"/>
                </a:solidFill>
              </a:rPr>
              <a:t>single knob </a:t>
            </a:r>
            <a:r>
              <a:rPr lang="en-US" dirty="0" smtClean="0"/>
              <a:t>(memory DVFS) first</a:t>
            </a:r>
          </a:p>
          <a:p>
            <a:pPr lvl="1"/>
            <a:r>
              <a:rPr lang="en-US" dirty="0" smtClean="0"/>
              <a:t>Combining with CPU DVFS might produce second-order effects that would need to be accounted for</a:t>
            </a:r>
          </a:p>
          <a:p>
            <a:pPr lvl="1"/>
            <a:endParaRPr lang="en-US" dirty="0"/>
          </a:p>
          <a:p>
            <a:r>
              <a:rPr lang="en-US" dirty="0" smtClean="0"/>
              <a:t>Nevertheless, memory DVFS is effective by itself, and mostly </a:t>
            </a:r>
            <a:r>
              <a:rPr lang="en-US" dirty="0" smtClean="0">
                <a:solidFill>
                  <a:srgbClr val="FF0000"/>
                </a:solidFill>
              </a:rPr>
              <a:t>orthogonal </a:t>
            </a:r>
            <a:r>
              <a:rPr lang="en-US" dirty="0" smtClean="0"/>
              <a:t>to CPU DVFS:</a:t>
            </a:r>
          </a:p>
          <a:p>
            <a:pPr lvl="1"/>
            <a:r>
              <a:rPr lang="en-US" dirty="0" smtClean="0"/>
              <a:t>Each knob reduces power in a different component</a:t>
            </a:r>
          </a:p>
          <a:p>
            <a:pPr lvl="1"/>
            <a:r>
              <a:rPr lang="en-US" dirty="0" smtClean="0"/>
              <a:t>Our memory DVFS algorithm has </a:t>
            </a:r>
            <a:r>
              <a:rPr lang="en-US" dirty="0" err="1" smtClean="0">
                <a:solidFill>
                  <a:srgbClr val="FF0000"/>
                </a:solidFill>
              </a:rPr>
              <a:t>neligible</a:t>
            </a:r>
            <a:r>
              <a:rPr lang="en-US" dirty="0" smtClean="0">
                <a:solidFill>
                  <a:srgbClr val="FF0000"/>
                </a:solidFill>
              </a:rPr>
              <a:t> performance impact </a:t>
            </a:r>
            <a:r>
              <a:rPr lang="en-US" dirty="0" smtClean="0">
                <a:sym typeface="Wingdings"/>
              </a:rPr>
              <a:t> negligible impact on CPU DVFS</a:t>
            </a:r>
          </a:p>
          <a:p>
            <a:pPr lvl="1"/>
            <a:r>
              <a:rPr lang="en-US" dirty="0" smtClean="0">
                <a:sym typeface="Wingdings"/>
              </a:rPr>
              <a:t>CPU DVFS will only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further reduce bandwidth demands </a:t>
            </a:r>
            <a:r>
              <a:rPr lang="en-US" dirty="0" smtClean="0">
                <a:sym typeface="Wingdings"/>
              </a:rPr>
              <a:t>relative to our evaluations  no negative impact on memory DVFS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2327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Autonomic Computing?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Power management </a:t>
            </a:r>
            <a:r>
              <a:rPr lang="en-US" dirty="0" smtClean="0"/>
              <a:t>in general is autonomic: a system observes its own needs and adjusts its behavior accordingly</a:t>
            </a:r>
          </a:p>
          <a:p>
            <a:pPr marL="344487" lvl="1" indent="0">
              <a:buNone/>
            </a:pPr>
            <a:r>
              <a:rPr lang="en-US" dirty="0" smtClean="0">
                <a:sym typeface="Wingdings"/>
              </a:rPr>
              <a:t> Lots of previous work comes from architecture community,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    but crossover in ideas and approaches could be beneficial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work exposes a </a:t>
            </a:r>
            <a:r>
              <a:rPr lang="en-US" dirty="0" smtClean="0">
                <a:solidFill>
                  <a:srgbClr val="FF0000"/>
                </a:solidFill>
              </a:rPr>
              <a:t>new knob </a:t>
            </a:r>
            <a:r>
              <a:rPr lang="en-US" dirty="0" smtClean="0"/>
              <a:t>for control algorithms to turn, has a simple model for the </a:t>
            </a:r>
            <a:r>
              <a:rPr lang="en-US" dirty="0" smtClean="0">
                <a:solidFill>
                  <a:srgbClr val="FF0000"/>
                </a:solidFill>
              </a:rPr>
              <a:t>power/energy effects </a:t>
            </a:r>
            <a:r>
              <a:rPr lang="en-US" dirty="0" smtClean="0"/>
              <a:t>of that knob, and observes </a:t>
            </a:r>
            <a:r>
              <a:rPr lang="en-US" dirty="0" smtClean="0">
                <a:solidFill>
                  <a:srgbClr val="FF0000"/>
                </a:solidFill>
              </a:rPr>
              <a:t>opportunity to apply it </a:t>
            </a:r>
            <a:r>
              <a:rPr lang="en-US" dirty="0" smtClean="0"/>
              <a:t>in a simple way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Exposes future work for:</a:t>
            </a:r>
          </a:p>
          <a:p>
            <a:pPr lvl="2"/>
            <a:r>
              <a:rPr lang="en-US" dirty="0" smtClean="0"/>
              <a:t>More advanced control algorithms</a:t>
            </a:r>
          </a:p>
          <a:p>
            <a:pPr lvl="2"/>
            <a:r>
              <a:rPr lang="en-US" dirty="0" smtClean="0"/>
              <a:t>Coordinated energy efficiency across rest of system</a:t>
            </a:r>
          </a:p>
          <a:p>
            <a:pPr lvl="2"/>
            <a:r>
              <a:rPr lang="en-US" dirty="0" smtClean="0"/>
              <a:t>Coordinated energy efficiency across a cluster/datacenter, integrated with memory DVFS, CPU DVFS,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1066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Bandwidth Varies Widely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Workload </a:t>
            </a:r>
            <a:r>
              <a:rPr lang="en-US" dirty="0" smtClean="0">
                <a:solidFill>
                  <a:srgbClr val="0000FF"/>
                </a:solidFill>
              </a:rPr>
              <a:t>memory bandwidth requirements </a:t>
            </a:r>
            <a:r>
              <a:rPr lang="en-US" dirty="0" smtClean="0"/>
              <a:t>vary widely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Memory system is provisioned for peak capacity</a:t>
            </a:r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ym typeface="Wingdings" pitchFamily="2" charset="2"/>
              </a:rPr>
              <a:t> often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underutilized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0" y="1447800"/>
          <a:ext cx="9144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Power can be Scaled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DDR can operate at multiple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frequencies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reduce power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Lower frequency directly </a:t>
            </a:r>
            <a:r>
              <a:rPr lang="en-US" dirty="0" smtClean="0">
                <a:solidFill>
                  <a:srgbClr val="0000FF"/>
                </a:solidFill>
              </a:rPr>
              <a:t>reduces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switching power</a:t>
            </a:r>
          </a:p>
          <a:p>
            <a:pPr lvl="1"/>
            <a:r>
              <a:rPr lang="en-US" dirty="0" smtClean="0"/>
              <a:t>Lower frequency allows for </a:t>
            </a:r>
            <a:r>
              <a:rPr lang="en-US" dirty="0" smtClean="0">
                <a:solidFill>
                  <a:srgbClr val="0000FF"/>
                </a:solidFill>
              </a:rPr>
              <a:t>lower voltage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Comparable to CPU DVFS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Frequency scaling increases latency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reduce performance</a:t>
            </a:r>
          </a:p>
          <a:p>
            <a:pPr lvl="1"/>
            <a:r>
              <a:rPr lang="en-US" dirty="0">
                <a:sym typeface="Wingdings" pitchFamily="2" charset="2"/>
              </a:rPr>
              <a:t>M</a:t>
            </a:r>
            <a:r>
              <a:rPr lang="en-US" dirty="0" smtClean="0">
                <a:sym typeface="Wingdings" pitchFamily="2" charset="2"/>
              </a:rPr>
              <a:t>emory storage array is asynchronous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But,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bus transfer depends on frequency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When bus bandwidth is bottleneck, performance suffers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71600" y="2667000"/>
          <a:ext cx="6095999" cy="1114425"/>
        </p:xfrm>
        <a:graphic>
          <a:graphicData uri="http://schemas.openxmlformats.org/drawingml/2006/table">
            <a:tbl>
              <a:tblPr/>
              <a:tblGrid>
                <a:gridCol w="1631199"/>
                <a:gridCol w="1273132"/>
                <a:gridCol w="671930"/>
                <a:gridCol w="1259869"/>
                <a:gridCol w="1259869"/>
              </a:tblGrid>
              <a:tr h="4953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CPU Voltage/Freq.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System Power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Memory Freq.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System Power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↓ 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↓ 9.9%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↓ 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↓ 7.6%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Memory power </a:t>
            </a:r>
            <a:r>
              <a:rPr lang="en-US" dirty="0" smtClean="0"/>
              <a:t>is a significant portion of total power</a:t>
            </a:r>
          </a:p>
          <a:p>
            <a:pPr lvl="1"/>
            <a:r>
              <a:rPr lang="en-US" dirty="0" smtClean="0"/>
              <a:t>19% (</a:t>
            </a:r>
            <a:r>
              <a:rPr lang="en-US" dirty="0" err="1" smtClean="0"/>
              <a:t>avg</a:t>
            </a:r>
            <a:r>
              <a:rPr lang="en-US" dirty="0" smtClean="0"/>
              <a:t>) in our system, up to 40% noted in other works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Sleep state residency</a:t>
            </a:r>
            <a:r>
              <a:rPr lang="en-US" dirty="0" smtClean="0"/>
              <a:t> is low in many workloads</a:t>
            </a:r>
          </a:p>
          <a:p>
            <a:pPr lvl="1"/>
            <a:r>
              <a:rPr lang="en-US" dirty="0" smtClean="0"/>
              <a:t>Multicore workloads reduce idle periods</a:t>
            </a:r>
          </a:p>
          <a:p>
            <a:pPr lvl="1"/>
            <a:r>
              <a:rPr lang="en-US" dirty="0"/>
              <a:t>CPU-bound applications send requests frequently enough</a:t>
            </a:r>
            <a:br>
              <a:rPr lang="en-US" dirty="0"/>
            </a:br>
            <a:r>
              <a:rPr lang="en-US" dirty="0"/>
              <a:t>to keep memory devices </a:t>
            </a:r>
            <a:r>
              <a:rPr lang="en-US" dirty="0" smtClean="0"/>
              <a:t>awake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Memory bandwidth demand </a:t>
            </a:r>
            <a:r>
              <a:rPr lang="en-US" dirty="0" smtClean="0"/>
              <a:t>is very low in some workloads</a:t>
            </a:r>
          </a:p>
          <a:p>
            <a:endParaRPr lang="en-US" dirty="0"/>
          </a:p>
          <a:p>
            <a:r>
              <a:rPr lang="en-US" dirty="0"/>
              <a:t>Memory power is reduced by </a:t>
            </a:r>
            <a:r>
              <a:rPr lang="en-US" dirty="0">
                <a:solidFill>
                  <a:srgbClr val="0000FF"/>
                </a:solidFill>
              </a:rPr>
              <a:t>frequency scaling</a:t>
            </a:r>
          </a:p>
          <a:p>
            <a:pPr lvl="1"/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voltage scaling </a:t>
            </a:r>
            <a:r>
              <a:rPr lang="en-US" dirty="0"/>
              <a:t>can give further reductions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2596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DVFS for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Key Idea: </a:t>
            </a:r>
            <a:r>
              <a:rPr lang="en-US" dirty="0" smtClean="0"/>
              <a:t>observe memory bandwidth utilization, then adjust memory frequency/voltage, to </a:t>
            </a:r>
            <a:r>
              <a:rPr lang="en-US" dirty="0" smtClean="0">
                <a:solidFill>
                  <a:srgbClr val="FF0000"/>
                </a:solidFill>
              </a:rPr>
              <a:t>reduce power </a:t>
            </a:r>
            <a:r>
              <a:rPr lang="en-US" dirty="0" smtClean="0"/>
              <a:t>with</a:t>
            </a:r>
            <a:r>
              <a:rPr lang="en-US" dirty="0" smtClean="0">
                <a:solidFill>
                  <a:srgbClr val="FF0000"/>
                </a:solidFill>
              </a:rPr>
              <a:t> minimal performance loss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00FF"/>
                </a:solidFill>
                <a:sym typeface="Wingdings" pitchFamily="2" charset="2"/>
              </a:rPr>
              <a:t>	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00FF"/>
                </a:solidFill>
                <a:sym typeface="Wingdings" pitchFamily="2" charset="2"/>
              </a:rPr>
              <a:t>	 Dynamic Voltage/Frequency Scaling (DVFS)</a:t>
            </a:r>
            <a:br>
              <a:rPr lang="en-US" b="1" dirty="0" smtClean="0">
                <a:solidFill>
                  <a:srgbClr val="0000FF"/>
                </a:solidFill>
                <a:sym typeface="Wingdings" pitchFamily="2" charset="2"/>
              </a:rPr>
            </a:br>
            <a:r>
              <a:rPr lang="en-US" b="1" dirty="0" smtClean="0">
                <a:solidFill>
                  <a:srgbClr val="0000FF"/>
                </a:solidFill>
                <a:sym typeface="Wingdings" pitchFamily="2" charset="2"/>
              </a:rPr>
              <a:t> 	  for memory</a:t>
            </a:r>
            <a:endParaRPr lang="en-US" b="1" dirty="0">
              <a:solidFill>
                <a:srgbClr val="0000FF"/>
              </a:solidFill>
              <a:sym typeface="Wingdings" pitchFamily="2" charset="2"/>
            </a:endParaRPr>
          </a:p>
          <a:p>
            <a:endParaRPr lang="en-US" b="1" dirty="0" smtClean="0">
              <a:solidFill>
                <a:srgbClr val="000000"/>
              </a:solidFill>
              <a:sym typeface="Wingdings" pitchFamily="2" charset="2"/>
            </a:endParaRPr>
          </a:p>
          <a:p>
            <a:r>
              <a:rPr lang="en-US" b="1" dirty="0" smtClean="0">
                <a:solidFill>
                  <a:srgbClr val="000000"/>
                </a:solidFill>
                <a:sym typeface="Wingdings" pitchFamily="2" charset="2"/>
              </a:rPr>
              <a:t>Goal in this work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Implement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DVFS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 in the memory system, by: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Developing a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simple control algorithm 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to exploit opportunity for reduced memory frequency/voltage by observing behavior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Evaluating the proposed algorithm on a </a:t>
            </a: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real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endParaRPr lang="en-US" dirty="0" smtClean="0"/>
          </a:p>
          <a:p>
            <a:r>
              <a:rPr lang="en-US" dirty="0" smtClean="0"/>
              <a:t>Background and Characterization</a:t>
            </a:r>
          </a:p>
          <a:p>
            <a:pPr lvl="1"/>
            <a:r>
              <a:rPr lang="en-US" dirty="0" smtClean="0"/>
              <a:t>DRAM Operation</a:t>
            </a:r>
          </a:p>
          <a:p>
            <a:pPr lvl="1"/>
            <a:r>
              <a:rPr lang="en-US" dirty="0" smtClean="0"/>
              <a:t>DRAM Power</a:t>
            </a:r>
          </a:p>
          <a:p>
            <a:pPr lvl="1"/>
            <a:r>
              <a:rPr lang="en-US" dirty="0" smtClean="0"/>
              <a:t>Frequency and Voltage Scaling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Performance Effects of Frequency Scaling</a:t>
            </a:r>
          </a:p>
          <a:p>
            <a:endParaRPr lang="en-US" dirty="0" smtClean="0"/>
          </a:p>
          <a:p>
            <a:r>
              <a:rPr lang="en-US" dirty="0" smtClean="0"/>
              <a:t>Frequency Control Algorithm</a:t>
            </a:r>
          </a:p>
          <a:p>
            <a:endParaRPr lang="en-US" dirty="0" smtClean="0"/>
          </a:p>
          <a:p>
            <a:r>
              <a:rPr lang="en-US" dirty="0" smtClean="0"/>
              <a:t>Evaluation and 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Motivation</a:t>
            </a:r>
          </a:p>
          <a:p>
            <a:endParaRPr lang="en-US" dirty="0" smtClean="0"/>
          </a:p>
          <a:p>
            <a:r>
              <a:rPr lang="en-US" dirty="0" smtClean="0"/>
              <a:t>Background and Characterization</a:t>
            </a:r>
          </a:p>
          <a:p>
            <a:pPr lvl="1"/>
            <a:r>
              <a:rPr lang="en-US" dirty="0" smtClean="0"/>
              <a:t>DRAM Operation</a:t>
            </a:r>
          </a:p>
          <a:p>
            <a:pPr lvl="1"/>
            <a:r>
              <a:rPr lang="en-US" dirty="0" smtClean="0"/>
              <a:t>DRAM Power</a:t>
            </a:r>
          </a:p>
          <a:p>
            <a:pPr lvl="1"/>
            <a:r>
              <a:rPr lang="en-US" dirty="0" smtClean="0"/>
              <a:t>Frequency and Voltage Scaling</a:t>
            </a:r>
          </a:p>
          <a:p>
            <a:pPr lvl="1"/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Effects of Frequency Scaling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Frequency Control Algorithm</a:t>
            </a:r>
          </a:p>
          <a:p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Evaluation and Conclusions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1865</Words>
  <Application>Microsoft Macintosh PowerPoint</Application>
  <PresentationFormat>On-screen Show (4:3)</PresentationFormat>
  <Paragraphs>432</Paragraphs>
  <Slides>35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SAFARI_Template</vt:lpstr>
      <vt:lpstr>1_Edge</vt:lpstr>
      <vt:lpstr>Memory Power Management via Dynamic Voltage/Frequency Scaling</vt:lpstr>
      <vt:lpstr>Memory Power is Significant</vt:lpstr>
      <vt:lpstr>Existing Solution: Memory Sleep States?</vt:lpstr>
      <vt:lpstr>Memory Bandwidth Varies Widely</vt:lpstr>
      <vt:lpstr>Memory Power can be Scaled Down</vt:lpstr>
      <vt:lpstr>Observations So Far</vt:lpstr>
      <vt:lpstr>DVFS for Memory</vt:lpstr>
      <vt:lpstr>Outline</vt:lpstr>
      <vt:lpstr>Outline</vt:lpstr>
      <vt:lpstr>DRAM Operation</vt:lpstr>
      <vt:lpstr>Inside a DRAM Device</vt:lpstr>
      <vt:lpstr>Effect of Frequency Scaling on Power</vt:lpstr>
      <vt:lpstr>Effects of Voltage Scaling on Power</vt:lpstr>
      <vt:lpstr>Outline</vt:lpstr>
      <vt:lpstr>How Much Memory Bandwidth is Needed?</vt:lpstr>
      <vt:lpstr>Performance Impact of Static Frequency Scaling</vt:lpstr>
      <vt:lpstr>Outline</vt:lpstr>
      <vt:lpstr>Memory Latency Under Load</vt:lpstr>
      <vt:lpstr>Control Algorithm: Demand-Based Switching</vt:lpstr>
      <vt:lpstr>Implementing V/F Switching</vt:lpstr>
      <vt:lpstr>Outline</vt:lpstr>
      <vt:lpstr>Evaluation Methodology</vt:lpstr>
      <vt:lpstr>Evaluation Methodology</vt:lpstr>
      <vt:lpstr>Performance Impact of Memory DVFS</vt:lpstr>
      <vt:lpstr>Memory Frequency Distribution</vt:lpstr>
      <vt:lpstr>Memory Power Reduction</vt:lpstr>
      <vt:lpstr>System Power Reduction</vt:lpstr>
      <vt:lpstr>System Energy Reduction</vt:lpstr>
      <vt:lpstr>Related Work</vt:lpstr>
      <vt:lpstr>Conclusions</vt:lpstr>
      <vt:lpstr>Memory Power Management via Dynamic Voltage/Frequency Scaling</vt:lpstr>
      <vt:lpstr>Why Real-System Evaluation?</vt:lpstr>
      <vt:lpstr>CPU-Bound Applications in a DRAM-rich system</vt:lpstr>
      <vt:lpstr>Combining Memory &amp; CPU DVFS?</vt:lpstr>
      <vt:lpstr>Why is this Autonomic Computing?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2011-05-04T18:50:43Z</dcterms:created>
  <dcterms:modified xsi:type="dcterms:W3CDTF">2011-06-15T13:20:10Z</dcterms:modified>
</cp:coreProperties>
</file>